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936" r:id="rId1"/>
  </p:sldMasterIdLst>
  <p:notesMasterIdLst>
    <p:notesMasterId r:id="rId27"/>
  </p:notesMasterIdLst>
  <p:handoutMasterIdLst>
    <p:handoutMasterId r:id="rId28"/>
  </p:handoutMasterIdLst>
  <p:sldIdLst>
    <p:sldId id="468" r:id="rId2"/>
    <p:sldId id="607" r:id="rId3"/>
    <p:sldId id="630" r:id="rId4"/>
    <p:sldId id="606" r:id="rId5"/>
    <p:sldId id="631" r:id="rId6"/>
    <p:sldId id="633" r:id="rId7"/>
    <p:sldId id="632" r:id="rId8"/>
    <p:sldId id="611" r:id="rId9"/>
    <p:sldId id="612" r:id="rId10"/>
    <p:sldId id="614" r:id="rId11"/>
    <p:sldId id="615" r:id="rId12"/>
    <p:sldId id="616" r:id="rId13"/>
    <p:sldId id="618" r:id="rId14"/>
    <p:sldId id="635" r:id="rId15"/>
    <p:sldId id="636" r:id="rId16"/>
    <p:sldId id="637" r:id="rId17"/>
    <p:sldId id="610" r:id="rId18"/>
    <p:sldId id="634" r:id="rId19"/>
    <p:sldId id="627" r:id="rId20"/>
    <p:sldId id="624" r:id="rId21"/>
    <p:sldId id="638" r:id="rId22"/>
    <p:sldId id="640" r:id="rId23"/>
    <p:sldId id="639" r:id="rId24"/>
    <p:sldId id="628" r:id="rId25"/>
    <p:sldId id="629" r:id="rId26"/>
  </p:sldIdLst>
  <p:sldSz cx="9144000" cy="6858000" type="screen4x3"/>
  <p:notesSz cx="6797675" cy="9926638"/>
  <p:embeddedFontLst>
    <p:embeddedFont>
      <p:font typeface="Constantia" panose="02030602050306030303" pitchFamily="18" charset="0"/>
      <p:regular r:id="rId29"/>
      <p:bold r:id="rId30"/>
      <p:italic r:id="rId31"/>
      <p:boldItalic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標楷體" panose="03000509000000000000" pitchFamily="65" charset="-120"/>
      <p:regular r:id="rId37"/>
    </p:embeddedFont>
    <p:embeddedFont>
      <p:font typeface="Wingdings 2" panose="05020102010507070707" pitchFamily="18" charset="2"/>
      <p:regular r:id="rId38"/>
    </p:embeddedFont>
    <p:embeddedFont>
      <p:font typeface="微軟正黑體" panose="020B0604030504040204" pitchFamily="34" charset="-120"/>
      <p:regular r:id="rId39"/>
      <p:bold r:id="rId40"/>
    </p:embeddedFont>
  </p:embeddedFontLst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00"/>
    <a:srgbClr val="FF33CC"/>
    <a:srgbClr val="003399"/>
    <a:srgbClr val="00FF00"/>
    <a:srgbClr val="66CCFF"/>
    <a:srgbClr val="BE4B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3" autoAdjust="0"/>
    <p:restoredTop sz="94660"/>
  </p:normalViewPr>
  <p:slideViewPr>
    <p:cSldViewPr>
      <p:cViewPr varScale="1">
        <p:scale>
          <a:sx n="87" d="100"/>
          <a:sy n="87" d="100"/>
        </p:scale>
        <p:origin x="156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6456"/>
    </p:cViewPr>
  </p:sorterViewPr>
  <p:notesViewPr>
    <p:cSldViewPr>
      <p:cViewPr varScale="1">
        <p:scale>
          <a:sx n="55" d="100"/>
          <a:sy n="55" d="100"/>
        </p:scale>
        <p:origin x="-1878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DE2AA5-5C95-4EC2-BF75-634B0FA06AC3}" type="doc">
      <dgm:prSet loTypeId="urn:microsoft.com/office/officeart/2005/8/layout/process2" loCatId="process" qsTypeId="urn:microsoft.com/office/officeart/2005/8/quickstyle/simple2" qsCatId="simple" csTypeId="urn:microsoft.com/office/officeart/2005/8/colors/accent1_2" csCatId="accent1" phldr="1"/>
      <dgm:spPr/>
    </dgm:pt>
    <dgm:pt modelId="{2E21B965-055D-4508-8673-51D8C3D45AB0}">
      <dgm:prSet phldrT="[文字]" custT="1"/>
      <dgm:spPr>
        <a:solidFill>
          <a:srgbClr val="FF0000"/>
        </a:solidFill>
      </dgm:spPr>
      <dgm:t>
        <a:bodyPr/>
        <a:lstStyle/>
        <a:p>
          <a:r>
            <a:rPr lang="zh-TW" altLang="en-US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單位列管表冊</a:t>
          </a:r>
          <a:endParaRPr lang="zh-TW" altLang="en-US" sz="3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5F413DD8-E097-4D0E-8445-1DBBD51CCEEB}" type="parTrans" cxnId="{6E3BE62B-B4ED-4BDF-881D-D388030B2237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FCB94EF0-D1DA-4259-A70B-536C2AC7A23F}" type="sibTrans" cxnId="{6E3BE62B-B4ED-4BDF-881D-D388030B2237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BC5B1F9A-658D-41F5-9E27-221F38526F93}">
      <dgm:prSet phldrT="[文字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zh-TW" altLang="en-US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表冊填報說明</a:t>
          </a:r>
          <a:endParaRPr lang="zh-TW" altLang="en-US" sz="3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C633F83E-C101-4359-9C51-66B74BDD7EB0}" type="parTrans" cxnId="{8C1D3FB9-929B-4A5F-B8A2-9C00739B57DF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68D0C474-7842-464C-96F6-0ED36A38EF37}" type="sibTrans" cxnId="{8C1D3FB9-929B-4A5F-B8A2-9C00739B57DF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E25EBEBE-8A55-46F3-823C-A92B80EC80F2}">
      <dgm:prSet phldrT="[文字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zh-TW" altLang="en-US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系統操作說明</a:t>
          </a:r>
          <a:endParaRPr lang="zh-TW" altLang="en-US" sz="3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B6669AD1-902D-4A87-8A28-1880C8423B1D}" type="parTrans" cxnId="{2A3F38A4-1A70-41FD-9E23-F046D45A5735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D4F2FE56-C716-4A5D-B7E5-372C65AED995}" type="sibTrans" cxnId="{2A3F38A4-1A70-41FD-9E23-F046D45A5735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4F18F41F-58F4-4A45-9ADA-AA6E2DDD1541}" type="pres">
      <dgm:prSet presAssocID="{BBDE2AA5-5C95-4EC2-BF75-634B0FA06AC3}" presName="linearFlow" presStyleCnt="0">
        <dgm:presLayoutVars>
          <dgm:resizeHandles val="exact"/>
        </dgm:presLayoutVars>
      </dgm:prSet>
      <dgm:spPr/>
    </dgm:pt>
    <dgm:pt modelId="{D60ED38F-D1EA-4221-8009-914801B8B0D0}" type="pres">
      <dgm:prSet presAssocID="{2E21B965-055D-4508-8673-51D8C3D45AB0}" presName="node" presStyleLbl="node1" presStyleIdx="0" presStyleCnt="3" custScaleX="2881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C91515-3C7D-4DD5-BF3A-168FA33CB68A}" type="pres">
      <dgm:prSet presAssocID="{FCB94EF0-D1DA-4259-A70B-536C2AC7A23F}" presName="sibTrans" presStyleLbl="sibTrans2D1" presStyleIdx="0" presStyleCnt="2"/>
      <dgm:spPr/>
      <dgm:t>
        <a:bodyPr/>
        <a:lstStyle/>
        <a:p>
          <a:endParaRPr lang="zh-TW" altLang="en-US"/>
        </a:p>
      </dgm:t>
    </dgm:pt>
    <dgm:pt modelId="{FCA0A376-CB22-48F9-9F49-C8B4C0410BB0}" type="pres">
      <dgm:prSet presAssocID="{FCB94EF0-D1DA-4259-A70B-536C2AC7A23F}" presName="connectorText" presStyleLbl="sibTrans2D1" presStyleIdx="0" presStyleCnt="2"/>
      <dgm:spPr/>
      <dgm:t>
        <a:bodyPr/>
        <a:lstStyle/>
        <a:p>
          <a:endParaRPr lang="zh-TW" altLang="en-US"/>
        </a:p>
      </dgm:t>
    </dgm:pt>
    <dgm:pt modelId="{7EE9E09E-1D7E-4831-BEA7-85D5BCD158E5}" type="pres">
      <dgm:prSet presAssocID="{BC5B1F9A-658D-41F5-9E27-221F38526F93}" presName="node" presStyleLbl="node1" presStyleIdx="1" presStyleCnt="3" custScaleX="29003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2D3B41-FE2A-4E42-8B26-7DA9CDD48324}" type="pres">
      <dgm:prSet presAssocID="{68D0C474-7842-464C-96F6-0ED36A38EF37}" presName="sibTrans" presStyleLbl="sibTrans2D1" presStyleIdx="1" presStyleCnt="2"/>
      <dgm:spPr/>
      <dgm:t>
        <a:bodyPr/>
        <a:lstStyle/>
        <a:p>
          <a:endParaRPr lang="zh-TW" altLang="en-US"/>
        </a:p>
      </dgm:t>
    </dgm:pt>
    <dgm:pt modelId="{CA987CDA-BCE2-4F21-BB0B-F8B31DA9529E}" type="pres">
      <dgm:prSet presAssocID="{68D0C474-7842-464C-96F6-0ED36A38EF37}" presName="connectorText" presStyleLbl="sibTrans2D1" presStyleIdx="1" presStyleCnt="2"/>
      <dgm:spPr/>
      <dgm:t>
        <a:bodyPr/>
        <a:lstStyle/>
        <a:p>
          <a:endParaRPr lang="zh-TW" altLang="en-US"/>
        </a:p>
      </dgm:t>
    </dgm:pt>
    <dgm:pt modelId="{447D4934-AC62-4A82-8838-1E66802DBC52}" type="pres">
      <dgm:prSet presAssocID="{E25EBEBE-8A55-46F3-823C-A92B80EC80F2}" presName="node" presStyleLbl="node1" presStyleIdx="2" presStyleCnt="3" custScaleX="288139" custLinFactNeighborX="-28020" custLinFactNeighborY="-169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0C46D20-3D6D-41D6-B8F0-FEE3FDB16783}" type="presOf" srcId="{68D0C474-7842-464C-96F6-0ED36A38EF37}" destId="{352D3B41-FE2A-4E42-8B26-7DA9CDD48324}" srcOrd="0" destOrd="0" presId="urn:microsoft.com/office/officeart/2005/8/layout/process2"/>
    <dgm:cxn modelId="{A2941EF8-0209-40B6-97B5-CA415CC7A9EE}" type="presOf" srcId="{2E21B965-055D-4508-8673-51D8C3D45AB0}" destId="{D60ED38F-D1EA-4221-8009-914801B8B0D0}" srcOrd="0" destOrd="0" presId="urn:microsoft.com/office/officeart/2005/8/layout/process2"/>
    <dgm:cxn modelId="{8C1D3FB9-929B-4A5F-B8A2-9C00739B57DF}" srcId="{BBDE2AA5-5C95-4EC2-BF75-634B0FA06AC3}" destId="{BC5B1F9A-658D-41F5-9E27-221F38526F93}" srcOrd="1" destOrd="0" parTransId="{C633F83E-C101-4359-9C51-66B74BDD7EB0}" sibTransId="{68D0C474-7842-464C-96F6-0ED36A38EF37}"/>
    <dgm:cxn modelId="{2A3F38A4-1A70-41FD-9E23-F046D45A5735}" srcId="{BBDE2AA5-5C95-4EC2-BF75-634B0FA06AC3}" destId="{E25EBEBE-8A55-46F3-823C-A92B80EC80F2}" srcOrd="2" destOrd="0" parTransId="{B6669AD1-902D-4A87-8A28-1880C8423B1D}" sibTransId="{D4F2FE56-C716-4A5D-B7E5-372C65AED995}"/>
    <dgm:cxn modelId="{FA2911F9-2E1A-4A7C-B057-683CC77925C9}" type="presOf" srcId="{BC5B1F9A-658D-41F5-9E27-221F38526F93}" destId="{7EE9E09E-1D7E-4831-BEA7-85D5BCD158E5}" srcOrd="0" destOrd="0" presId="urn:microsoft.com/office/officeart/2005/8/layout/process2"/>
    <dgm:cxn modelId="{6E3BE62B-B4ED-4BDF-881D-D388030B2237}" srcId="{BBDE2AA5-5C95-4EC2-BF75-634B0FA06AC3}" destId="{2E21B965-055D-4508-8673-51D8C3D45AB0}" srcOrd="0" destOrd="0" parTransId="{5F413DD8-E097-4D0E-8445-1DBBD51CCEEB}" sibTransId="{FCB94EF0-D1DA-4259-A70B-536C2AC7A23F}"/>
    <dgm:cxn modelId="{2FF46A9A-D84C-4951-B427-26C926481F7B}" type="presOf" srcId="{68D0C474-7842-464C-96F6-0ED36A38EF37}" destId="{CA987CDA-BCE2-4F21-BB0B-F8B31DA9529E}" srcOrd="1" destOrd="0" presId="urn:microsoft.com/office/officeart/2005/8/layout/process2"/>
    <dgm:cxn modelId="{5C0208AB-54D1-4C3B-BDC5-C42B62B20CCD}" type="presOf" srcId="{BBDE2AA5-5C95-4EC2-BF75-634B0FA06AC3}" destId="{4F18F41F-58F4-4A45-9ADA-AA6E2DDD1541}" srcOrd="0" destOrd="0" presId="urn:microsoft.com/office/officeart/2005/8/layout/process2"/>
    <dgm:cxn modelId="{3E774566-247F-4ACF-AE24-C2B3CD61B153}" type="presOf" srcId="{E25EBEBE-8A55-46F3-823C-A92B80EC80F2}" destId="{447D4934-AC62-4A82-8838-1E66802DBC52}" srcOrd="0" destOrd="0" presId="urn:microsoft.com/office/officeart/2005/8/layout/process2"/>
    <dgm:cxn modelId="{EAB8D079-23E3-4862-8E49-EB8C54DC61A0}" type="presOf" srcId="{FCB94EF0-D1DA-4259-A70B-536C2AC7A23F}" destId="{31C91515-3C7D-4DD5-BF3A-168FA33CB68A}" srcOrd="0" destOrd="0" presId="urn:microsoft.com/office/officeart/2005/8/layout/process2"/>
    <dgm:cxn modelId="{28F240F5-9652-4987-A24B-69FE5424156B}" type="presOf" srcId="{FCB94EF0-D1DA-4259-A70B-536C2AC7A23F}" destId="{FCA0A376-CB22-48F9-9F49-C8B4C0410BB0}" srcOrd="1" destOrd="0" presId="urn:microsoft.com/office/officeart/2005/8/layout/process2"/>
    <dgm:cxn modelId="{4AAE103D-DEE0-4421-9CC1-04B7E2063886}" type="presParOf" srcId="{4F18F41F-58F4-4A45-9ADA-AA6E2DDD1541}" destId="{D60ED38F-D1EA-4221-8009-914801B8B0D0}" srcOrd="0" destOrd="0" presId="urn:microsoft.com/office/officeart/2005/8/layout/process2"/>
    <dgm:cxn modelId="{25D52228-D78A-4B21-A8A4-EC84592E78FE}" type="presParOf" srcId="{4F18F41F-58F4-4A45-9ADA-AA6E2DDD1541}" destId="{31C91515-3C7D-4DD5-BF3A-168FA33CB68A}" srcOrd="1" destOrd="0" presId="urn:microsoft.com/office/officeart/2005/8/layout/process2"/>
    <dgm:cxn modelId="{8DDE9D50-B8CC-4EB3-97CD-5A4DD84FC9B4}" type="presParOf" srcId="{31C91515-3C7D-4DD5-BF3A-168FA33CB68A}" destId="{FCA0A376-CB22-48F9-9F49-C8B4C0410BB0}" srcOrd="0" destOrd="0" presId="urn:microsoft.com/office/officeart/2005/8/layout/process2"/>
    <dgm:cxn modelId="{A791A337-B955-435E-AA24-EF7E33D5BCEE}" type="presParOf" srcId="{4F18F41F-58F4-4A45-9ADA-AA6E2DDD1541}" destId="{7EE9E09E-1D7E-4831-BEA7-85D5BCD158E5}" srcOrd="2" destOrd="0" presId="urn:microsoft.com/office/officeart/2005/8/layout/process2"/>
    <dgm:cxn modelId="{142FB261-BE22-4E32-84FC-CFB635F8114C}" type="presParOf" srcId="{4F18F41F-58F4-4A45-9ADA-AA6E2DDD1541}" destId="{352D3B41-FE2A-4E42-8B26-7DA9CDD48324}" srcOrd="3" destOrd="0" presId="urn:microsoft.com/office/officeart/2005/8/layout/process2"/>
    <dgm:cxn modelId="{E31BD86E-B77E-4F43-B45A-31CC623756A3}" type="presParOf" srcId="{352D3B41-FE2A-4E42-8B26-7DA9CDD48324}" destId="{CA987CDA-BCE2-4F21-BB0B-F8B31DA9529E}" srcOrd="0" destOrd="0" presId="urn:microsoft.com/office/officeart/2005/8/layout/process2"/>
    <dgm:cxn modelId="{A19C2640-118F-49A1-9F7D-AFF3E8E1916F}" type="presParOf" srcId="{4F18F41F-58F4-4A45-9ADA-AA6E2DDD1541}" destId="{447D4934-AC62-4A82-8838-1E66802DBC52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DE2AA5-5C95-4EC2-BF75-634B0FA06AC3}" type="doc">
      <dgm:prSet loTypeId="urn:microsoft.com/office/officeart/2005/8/layout/process2" loCatId="process" qsTypeId="urn:microsoft.com/office/officeart/2005/8/quickstyle/simple2" qsCatId="simple" csTypeId="urn:microsoft.com/office/officeart/2005/8/colors/accent1_2" csCatId="accent1" phldr="1"/>
      <dgm:spPr/>
    </dgm:pt>
    <dgm:pt modelId="{2E21B965-055D-4508-8673-51D8C3D45AB0}">
      <dgm:prSet phldrT="[文字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zh-TW" altLang="en-US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單位列管表冊</a:t>
          </a:r>
          <a:endParaRPr lang="zh-TW" altLang="en-US" sz="3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5F413DD8-E097-4D0E-8445-1DBBD51CCEEB}" type="parTrans" cxnId="{6E3BE62B-B4ED-4BDF-881D-D388030B2237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FCB94EF0-D1DA-4259-A70B-536C2AC7A23F}" type="sibTrans" cxnId="{6E3BE62B-B4ED-4BDF-881D-D388030B2237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BC5B1F9A-658D-41F5-9E27-221F38526F93}">
      <dgm:prSet phldrT="[文字]" custT="1"/>
      <dgm:spPr>
        <a:solidFill>
          <a:srgbClr val="FF0000"/>
        </a:solidFill>
      </dgm:spPr>
      <dgm:t>
        <a:bodyPr/>
        <a:lstStyle/>
        <a:p>
          <a:r>
            <a:rPr lang="zh-TW" altLang="en-US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表冊填報說明</a:t>
          </a:r>
          <a:endParaRPr lang="zh-TW" altLang="en-US" sz="3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C633F83E-C101-4359-9C51-66B74BDD7EB0}" type="parTrans" cxnId="{8C1D3FB9-929B-4A5F-B8A2-9C00739B57DF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68D0C474-7842-464C-96F6-0ED36A38EF37}" type="sibTrans" cxnId="{8C1D3FB9-929B-4A5F-B8A2-9C00739B57DF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E25EBEBE-8A55-46F3-823C-A92B80EC80F2}">
      <dgm:prSet phldrT="[文字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zh-TW" altLang="en-US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系統操作說明</a:t>
          </a:r>
          <a:endParaRPr lang="zh-TW" altLang="en-US" sz="3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B6669AD1-902D-4A87-8A28-1880C8423B1D}" type="parTrans" cxnId="{2A3F38A4-1A70-41FD-9E23-F046D45A5735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D4F2FE56-C716-4A5D-B7E5-372C65AED995}" type="sibTrans" cxnId="{2A3F38A4-1A70-41FD-9E23-F046D45A5735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4F18F41F-58F4-4A45-9ADA-AA6E2DDD1541}" type="pres">
      <dgm:prSet presAssocID="{BBDE2AA5-5C95-4EC2-BF75-634B0FA06AC3}" presName="linearFlow" presStyleCnt="0">
        <dgm:presLayoutVars>
          <dgm:resizeHandles val="exact"/>
        </dgm:presLayoutVars>
      </dgm:prSet>
      <dgm:spPr/>
    </dgm:pt>
    <dgm:pt modelId="{D60ED38F-D1EA-4221-8009-914801B8B0D0}" type="pres">
      <dgm:prSet presAssocID="{2E21B965-055D-4508-8673-51D8C3D45AB0}" presName="node" presStyleLbl="node1" presStyleIdx="0" presStyleCnt="3" custScaleX="2881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C91515-3C7D-4DD5-BF3A-168FA33CB68A}" type="pres">
      <dgm:prSet presAssocID="{FCB94EF0-D1DA-4259-A70B-536C2AC7A23F}" presName="sibTrans" presStyleLbl="sibTrans2D1" presStyleIdx="0" presStyleCnt="2"/>
      <dgm:spPr/>
      <dgm:t>
        <a:bodyPr/>
        <a:lstStyle/>
        <a:p>
          <a:endParaRPr lang="zh-TW" altLang="en-US"/>
        </a:p>
      </dgm:t>
    </dgm:pt>
    <dgm:pt modelId="{FCA0A376-CB22-48F9-9F49-C8B4C0410BB0}" type="pres">
      <dgm:prSet presAssocID="{FCB94EF0-D1DA-4259-A70B-536C2AC7A23F}" presName="connectorText" presStyleLbl="sibTrans2D1" presStyleIdx="0" presStyleCnt="2"/>
      <dgm:spPr/>
      <dgm:t>
        <a:bodyPr/>
        <a:lstStyle/>
        <a:p>
          <a:endParaRPr lang="zh-TW" altLang="en-US"/>
        </a:p>
      </dgm:t>
    </dgm:pt>
    <dgm:pt modelId="{7EE9E09E-1D7E-4831-BEA7-85D5BCD158E5}" type="pres">
      <dgm:prSet presAssocID="{BC5B1F9A-658D-41F5-9E27-221F38526F93}" presName="node" presStyleLbl="node1" presStyleIdx="1" presStyleCnt="3" custScaleX="29003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2D3B41-FE2A-4E42-8B26-7DA9CDD48324}" type="pres">
      <dgm:prSet presAssocID="{68D0C474-7842-464C-96F6-0ED36A38EF37}" presName="sibTrans" presStyleLbl="sibTrans2D1" presStyleIdx="1" presStyleCnt="2"/>
      <dgm:spPr/>
      <dgm:t>
        <a:bodyPr/>
        <a:lstStyle/>
        <a:p>
          <a:endParaRPr lang="zh-TW" altLang="en-US"/>
        </a:p>
      </dgm:t>
    </dgm:pt>
    <dgm:pt modelId="{CA987CDA-BCE2-4F21-BB0B-F8B31DA9529E}" type="pres">
      <dgm:prSet presAssocID="{68D0C474-7842-464C-96F6-0ED36A38EF37}" presName="connectorText" presStyleLbl="sibTrans2D1" presStyleIdx="1" presStyleCnt="2"/>
      <dgm:spPr/>
      <dgm:t>
        <a:bodyPr/>
        <a:lstStyle/>
        <a:p>
          <a:endParaRPr lang="zh-TW" altLang="en-US"/>
        </a:p>
      </dgm:t>
    </dgm:pt>
    <dgm:pt modelId="{447D4934-AC62-4A82-8838-1E66802DBC52}" type="pres">
      <dgm:prSet presAssocID="{E25EBEBE-8A55-46F3-823C-A92B80EC80F2}" presName="node" presStyleLbl="node1" presStyleIdx="2" presStyleCnt="3" custScaleX="2881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6CC175C-A209-4D80-BA8D-77F9FE1B8BBC}" type="presOf" srcId="{E25EBEBE-8A55-46F3-823C-A92B80EC80F2}" destId="{447D4934-AC62-4A82-8838-1E66802DBC52}" srcOrd="0" destOrd="0" presId="urn:microsoft.com/office/officeart/2005/8/layout/process2"/>
    <dgm:cxn modelId="{8C1D3FB9-929B-4A5F-B8A2-9C00739B57DF}" srcId="{BBDE2AA5-5C95-4EC2-BF75-634B0FA06AC3}" destId="{BC5B1F9A-658D-41F5-9E27-221F38526F93}" srcOrd="1" destOrd="0" parTransId="{C633F83E-C101-4359-9C51-66B74BDD7EB0}" sibTransId="{68D0C474-7842-464C-96F6-0ED36A38EF37}"/>
    <dgm:cxn modelId="{895C5AB3-7444-4296-8017-FF83AD5CE815}" type="presOf" srcId="{68D0C474-7842-464C-96F6-0ED36A38EF37}" destId="{CA987CDA-BCE2-4F21-BB0B-F8B31DA9529E}" srcOrd="1" destOrd="0" presId="urn:microsoft.com/office/officeart/2005/8/layout/process2"/>
    <dgm:cxn modelId="{99D73179-4AC8-4EFD-9DD2-C22FD5C355B9}" type="presOf" srcId="{FCB94EF0-D1DA-4259-A70B-536C2AC7A23F}" destId="{FCA0A376-CB22-48F9-9F49-C8B4C0410BB0}" srcOrd="1" destOrd="0" presId="urn:microsoft.com/office/officeart/2005/8/layout/process2"/>
    <dgm:cxn modelId="{8418874E-27B7-4B3A-8693-CB4B41B32E48}" type="presOf" srcId="{BBDE2AA5-5C95-4EC2-BF75-634B0FA06AC3}" destId="{4F18F41F-58F4-4A45-9ADA-AA6E2DDD1541}" srcOrd="0" destOrd="0" presId="urn:microsoft.com/office/officeart/2005/8/layout/process2"/>
    <dgm:cxn modelId="{896CF630-0B17-45A4-B9FB-F977EA40365F}" type="presOf" srcId="{FCB94EF0-D1DA-4259-A70B-536C2AC7A23F}" destId="{31C91515-3C7D-4DD5-BF3A-168FA33CB68A}" srcOrd="0" destOrd="0" presId="urn:microsoft.com/office/officeart/2005/8/layout/process2"/>
    <dgm:cxn modelId="{2A3F38A4-1A70-41FD-9E23-F046D45A5735}" srcId="{BBDE2AA5-5C95-4EC2-BF75-634B0FA06AC3}" destId="{E25EBEBE-8A55-46F3-823C-A92B80EC80F2}" srcOrd="2" destOrd="0" parTransId="{B6669AD1-902D-4A87-8A28-1880C8423B1D}" sibTransId="{D4F2FE56-C716-4A5D-B7E5-372C65AED995}"/>
    <dgm:cxn modelId="{359DB906-B5BE-4CD2-B4B4-85E9C9884C0A}" type="presOf" srcId="{68D0C474-7842-464C-96F6-0ED36A38EF37}" destId="{352D3B41-FE2A-4E42-8B26-7DA9CDD48324}" srcOrd="0" destOrd="0" presId="urn:microsoft.com/office/officeart/2005/8/layout/process2"/>
    <dgm:cxn modelId="{6E3BE62B-B4ED-4BDF-881D-D388030B2237}" srcId="{BBDE2AA5-5C95-4EC2-BF75-634B0FA06AC3}" destId="{2E21B965-055D-4508-8673-51D8C3D45AB0}" srcOrd="0" destOrd="0" parTransId="{5F413DD8-E097-4D0E-8445-1DBBD51CCEEB}" sibTransId="{FCB94EF0-D1DA-4259-A70B-536C2AC7A23F}"/>
    <dgm:cxn modelId="{68F590D4-7F77-43E9-842D-A8F121A1F36D}" type="presOf" srcId="{BC5B1F9A-658D-41F5-9E27-221F38526F93}" destId="{7EE9E09E-1D7E-4831-BEA7-85D5BCD158E5}" srcOrd="0" destOrd="0" presId="urn:microsoft.com/office/officeart/2005/8/layout/process2"/>
    <dgm:cxn modelId="{CF6D1FCC-1EC4-4D23-AD27-FD462D4F46AD}" type="presOf" srcId="{2E21B965-055D-4508-8673-51D8C3D45AB0}" destId="{D60ED38F-D1EA-4221-8009-914801B8B0D0}" srcOrd="0" destOrd="0" presId="urn:microsoft.com/office/officeart/2005/8/layout/process2"/>
    <dgm:cxn modelId="{A046F583-F251-4594-8708-54486642A359}" type="presParOf" srcId="{4F18F41F-58F4-4A45-9ADA-AA6E2DDD1541}" destId="{D60ED38F-D1EA-4221-8009-914801B8B0D0}" srcOrd="0" destOrd="0" presId="urn:microsoft.com/office/officeart/2005/8/layout/process2"/>
    <dgm:cxn modelId="{65607E0D-2424-48E1-A810-DA0ADAE7C6D1}" type="presParOf" srcId="{4F18F41F-58F4-4A45-9ADA-AA6E2DDD1541}" destId="{31C91515-3C7D-4DD5-BF3A-168FA33CB68A}" srcOrd="1" destOrd="0" presId="urn:microsoft.com/office/officeart/2005/8/layout/process2"/>
    <dgm:cxn modelId="{8FA7EA96-BAFF-4977-9AC1-73ACD43FD689}" type="presParOf" srcId="{31C91515-3C7D-4DD5-BF3A-168FA33CB68A}" destId="{FCA0A376-CB22-48F9-9F49-C8B4C0410BB0}" srcOrd="0" destOrd="0" presId="urn:microsoft.com/office/officeart/2005/8/layout/process2"/>
    <dgm:cxn modelId="{EF0CDA64-755F-4072-9C73-208B71CF808D}" type="presParOf" srcId="{4F18F41F-58F4-4A45-9ADA-AA6E2DDD1541}" destId="{7EE9E09E-1D7E-4831-BEA7-85D5BCD158E5}" srcOrd="2" destOrd="0" presId="urn:microsoft.com/office/officeart/2005/8/layout/process2"/>
    <dgm:cxn modelId="{FADC10B0-D87D-4BF0-B492-02A152458EF9}" type="presParOf" srcId="{4F18F41F-58F4-4A45-9ADA-AA6E2DDD1541}" destId="{352D3B41-FE2A-4E42-8B26-7DA9CDD48324}" srcOrd="3" destOrd="0" presId="urn:microsoft.com/office/officeart/2005/8/layout/process2"/>
    <dgm:cxn modelId="{D4DFA39A-CF4D-4399-87F7-1928A80DDCF3}" type="presParOf" srcId="{352D3B41-FE2A-4E42-8B26-7DA9CDD48324}" destId="{CA987CDA-BCE2-4F21-BB0B-F8B31DA9529E}" srcOrd="0" destOrd="0" presId="urn:microsoft.com/office/officeart/2005/8/layout/process2"/>
    <dgm:cxn modelId="{3CC059A4-30CF-44BD-A3C9-56B0C5D8A1F4}" type="presParOf" srcId="{4F18F41F-58F4-4A45-9ADA-AA6E2DDD1541}" destId="{447D4934-AC62-4A82-8838-1E66802DBC52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BDE2AA5-5C95-4EC2-BF75-634B0FA06AC3}" type="doc">
      <dgm:prSet loTypeId="urn:microsoft.com/office/officeart/2005/8/layout/process2" loCatId="process" qsTypeId="urn:microsoft.com/office/officeart/2005/8/quickstyle/simple2" qsCatId="simple" csTypeId="urn:microsoft.com/office/officeart/2005/8/colors/accent1_2" csCatId="accent1" phldr="1"/>
      <dgm:spPr/>
    </dgm:pt>
    <dgm:pt modelId="{2E21B965-055D-4508-8673-51D8C3D45AB0}">
      <dgm:prSet phldrT="[文字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zh-TW" altLang="en-US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單位列管表冊</a:t>
          </a:r>
          <a:endParaRPr lang="zh-TW" altLang="en-US" sz="3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5F413DD8-E097-4D0E-8445-1DBBD51CCEEB}" type="parTrans" cxnId="{6E3BE62B-B4ED-4BDF-881D-D388030B2237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FCB94EF0-D1DA-4259-A70B-536C2AC7A23F}" type="sibTrans" cxnId="{6E3BE62B-B4ED-4BDF-881D-D388030B2237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BC5B1F9A-658D-41F5-9E27-221F38526F93}">
      <dgm:prSet phldrT="[文字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zh-TW" altLang="en-US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表冊填報說明</a:t>
          </a:r>
          <a:endParaRPr lang="zh-TW" altLang="en-US" sz="3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C633F83E-C101-4359-9C51-66B74BDD7EB0}" type="parTrans" cxnId="{8C1D3FB9-929B-4A5F-B8A2-9C00739B57DF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68D0C474-7842-464C-96F6-0ED36A38EF37}" type="sibTrans" cxnId="{8C1D3FB9-929B-4A5F-B8A2-9C00739B57DF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E25EBEBE-8A55-46F3-823C-A92B80EC80F2}">
      <dgm:prSet phldrT="[文字]" custT="1"/>
      <dgm:spPr>
        <a:solidFill>
          <a:srgbClr val="FF0000"/>
        </a:solidFill>
      </dgm:spPr>
      <dgm:t>
        <a:bodyPr/>
        <a:lstStyle/>
        <a:p>
          <a:r>
            <a:rPr lang="zh-TW" altLang="en-US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系統操作說明</a:t>
          </a:r>
          <a:endParaRPr lang="zh-TW" altLang="en-US" sz="3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B6669AD1-902D-4A87-8A28-1880C8423B1D}" type="parTrans" cxnId="{2A3F38A4-1A70-41FD-9E23-F046D45A5735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D4F2FE56-C716-4A5D-B7E5-372C65AED995}" type="sibTrans" cxnId="{2A3F38A4-1A70-41FD-9E23-F046D45A5735}">
      <dgm:prSet/>
      <dgm:spPr/>
      <dgm:t>
        <a:bodyPr/>
        <a:lstStyle/>
        <a:p>
          <a:endParaRPr lang="zh-TW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4F18F41F-58F4-4A45-9ADA-AA6E2DDD1541}" type="pres">
      <dgm:prSet presAssocID="{BBDE2AA5-5C95-4EC2-BF75-634B0FA06AC3}" presName="linearFlow" presStyleCnt="0">
        <dgm:presLayoutVars>
          <dgm:resizeHandles val="exact"/>
        </dgm:presLayoutVars>
      </dgm:prSet>
      <dgm:spPr/>
    </dgm:pt>
    <dgm:pt modelId="{D60ED38F-D1EA-4221-8009-914801B8B0D0}" type="pres">
      <dgm:prSet presAssocID="{2E21B965-055D-4508-8673-51D8C3D45AB0}" presName="node" presStyleLbl="node1" presStyleIdx="0" presStyleCnt="3" custScaleX="2881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C91515-3C7D-4DD5-BF3A-168FA33CB68A}" type="pres">
      <dgm:prSet presAssocID="{FCB94EF0-D1DA-4259-A70B-536C2AC7A23F}" presName="sibTrans" presStyleLbl="sibTrans2D1" presStyleIdx="0" presStyleCnt="2"/>
      <dgm:spPr/>
      <dgm:t>
        <a:bodyPr/>
        <a:lstStyle/>
        <a:p>
          <a:endParaRPr lang="zh-TW" altLang="en-US"/>
        </a:p>
      </dgm:t>
    </dgm:pt>
    <dgm:pt modelId="{FCA0A376-CB22-48F9-9F49-C8B4C0410BB0}" type="pres">
      <dgm:prSet presAssocID="{FCB94EF0-D1DA-4259-A70B-536C2AC7A23F}" presName="connectorText" presStyleLbl="sibTrans2D1" presStyleIdx="0" presStyleCnt="2"/>
      <dgm:spPr/>
      <dgm:t>
        <a:bodyPr/>
        <a:lstStyle/>
        <a:p>
          <a:endParaRPr lang="zh-TW" altLang="en-US"/>
        </a:p>
      </dgm:t>
    </dgm:pt>
    <dgm:pt modelId="{7EE9E09E-1D7E-4831-BEA7-85D5BCD158E5}" type="pres">
      <dgm:prSet presAssocID="{BC5B1F9A-658D-41F5-9E27-221F38526F93}" presName="node" presStyleLbl="node1" presStyleIdx="1" presStyleCnt="3" custScaleX="29003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2D3B41-FE2A-4E42-8B26-7DA9CDD48324}" type="pres">
      <dgm:prSet presAssocID="{68D0C474-7842-464C-96F6-0ED36A38EF37}" presName="sibTrans" presStyleLbl="sibTrans2D1" presStyleIdx="1" presStyleCnt="2"/>
      <dgm:spPr/>
      <dgm:t>
        <a:bodyPr/>
        <a:lstStyle/>
        <a:p>
          <a:endParaRPr lang="zh-TW" altLang="en-US"/>
        </a:p>
      </dgm:t>
    </dgm:pt>
    <dgm:pt modelId="{CA987CDA-BCE2-4F21-BB0B-F8B31DA9529E}" type="pres">
      <dgm:prSet presAssocID="{68D0C474-7842-464C-96F6-0ED36A38EF37}" presName="connectorText" presStyleLbl="sibTrans2D1" presStyleIdx="1" presStyleCnt="2"/>
      <dgm:spPr/>
      <dgm:t>
        <a:bodyPr/>
        <a:lstStyle/>
        <a:p>
          <a:endParaRPr lang="zh-TW" altLang="en-US"/>
        </a:p>
      </dgm:t>
    </dgm:pt>
    <dgm:pt modelId="{447D4934-AC62-4A82-8838-1E66802DBC52}" type="pres">
      <dgm:prSet presAssocID="{E25EBEBE-8A55-46F3-823C-A92B80EC80F2}" presName="node" presStyleLbl="node1" presStyleIdx="2" presStyleCnt="3" custScaleX="2881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18BED62-A9ED-4133-ABFC-C910563CAF24}" type="presOf" srcId="{BC5B1F9A-658D-41F5-9E27-221F38526F93}" destId="{7EE9E09E-1D7E-4831-BEA7-85D5BCD158E5}" srcOrd="0" destOrd="0" presId="urn:microsoft.com/office/officeart/2005/8/layout/process2"/>
    <dgm:cxn modelId="{8C1D3FB9-929B-4A5F-B8A2-9C00739B57DF}" srcId="{BBDE2AA5-5C95-4EC2-BF75-634B0FA06AC3}" destId="{BC5B1F9A-658D-41F5-9E27-221F38526F93}" srcOrd="1" destOrd="0" parTransId="{C633F83E-C101-4359-9C51-66B74BDD7EB0}" sibTransId="{68D0C474-7842-464C-96F6-0ED36A38EF37}"/>
    <dgm:cxn modelId="{9E96D592-6C60-4EE5-8F0A-8D0B8045E4A6}" type="presOf" srcId="{E25EBEBE-8A55-46F3-823C-A92B80EC80F2}" destId="{447D4934-AC62-4A82-8838-1E66802DBC52}" srcOrd="0" destOrd="0" presId="urn:microsoft.com/office/officeart/2005/8/layout/process2"/>
    <dgm:cxn modelId="{1BEE2142-F15E-4ADC-8DAE-6C6349774D56}" type="presOf" srcId="{FCB94EF0-D1DA-4259-A70B-536C2AC7A23F}" destId="{31C91515-3C7D-4DD5-BF3A-168FA33CB68A}" srcOrd="0" destOrd="0" presId="urn:microsoft.com/office/officeart/2005/8/layout/process2"/>
    <dgm:cxn modelId="{8649B9D4-BE42-497E-B98A-B1A78D4C3910}" type="presOf" srcId="{68D0C474-7842-464C-96F6-0ED36A38EF37}" destId="{352D3B41-FE2A-4E42-8B26-7DA9CDD48324}" srcOrd="0" destOrd="0" presId="urn:microsoft.com/office/officeart/2005/8/layout/process2"/>
    <dgm:cxn modelId="{2A3F38A4-1A70-41FD-9E23-F046D45A5735}" srcId="{BBDE2AA5-5C95-4EC2-BF75-634B0FA06AC3}" destId="{E25EBEBE-8A55-46F3-823C-A92B80EC80F2}" srcOrd="2" destOrd="0" parTransId="{B6669AD1-902D-4A87-8A28-1880C8423B1D}" sibTransId="{D4F2FE56-C716-4A5D-B7E5-372C65AED995}"/>
    <dgm:cxn modelId="{6E3BE62B-B4ED-4BDF-881D-D388030B2237}" srcId="{BBDE2AA5-5C95-4EC2-BF75-634B0FA06AC3}" destId="{2E21B965-055D-4508-8673-51D8C3D45AB0}" srcOrd="0" destOrd="0" parTransId="{5F413DD8-E097-4D0E-8445-1DBBD51CCEEB}" sibTransId="{FCB94EF0-D1DA-4259-A70B-536C2AC7A23F}"/>
    <dgm:cxn modelId="{644BA426-E18A-41B6-9510-FF1FB2B042BA}" type="presOf" srcId="{FCB94EF0-D1DA-4259-A70B-536C2AC7A23F}" destId="{FCA0A376-CB22-48F9-9F49-C8B4C0410BB0}" srcOrd="1" destOrd="0" presId="urn:microsoft.com/office/officeart/2005/8/layout/process2"/>
    <dgm:cxn modelId="{893E1C28-E46D-418B-ABBA-DE3C39D618BD}" type="presOf" srcId="{68D0C474-7842-464C-96F6-0ED36A38EF37}" destId="{CA987CDA-BCE2-4F21-BB0B-F8B31DA9529E}" srcOrd="1" destOrd="0" presId="urn:microsoft.com/office/officeart/2005/8/layout/process2"/>
    <dgm:cxn modelId="{4C815024-7D73-4E81-830C-B0CCDF9E9809}" type="presOf" srcId="{BBDE2AA5-5C95-4EC2-BF75-634B0FA06AC3}" destId="{4F18F41F-58F4-4A45-9ADA-AA6E2DDD1541}" srcOrd="0" destOrd="0" presId="urn:microsoft.com/office/officeart/2005/8/layout/process2"/>
    <dgm:cxn modelId="{AE0EC0D6-BD96-4768-8200-C00482124B9A}" type="presOf" srcId="{2E21B965-055D-4508-8673-51D8C3D45AB0}" destId="{D60ED38F-D1EA-4221-8009-914801B8B0D0}" srcOrd="0" destOrd="0" presId="urn:microsoft.com/office/officeart/2005/8/layout/process2"/>
    <dgm:cxn modelId="{70A709A5-0281-4AD8-A8B7-8BF10289B4EE}" type="presParOf" srcId="{4F18F41F-58F4-4A45-9ADA-AA6E2DDD1541}" destId="{D60ED38F-D1EA-4221-8009-914801B8B0D0}" srcOrd="0" destOrd="0" presId="urn:microsoft.com/office/officeart/2005/8/layout/process2"/>
    <dgm:cxn modelId="{BE30CB71-8A82-4160-9BC4-B4B4E3025238}" type="presParOf" srcId="{4F18F41F-58F4-4A45-9ADA-AA6E2DDD1541}" destId="{31C91515-3C7D-4DD5-BF3A-168FA33CB68A}" srcOrd="1" destOrd="0" presId="urn:microsoft.com/office/officeart/2005/8/layout/process2"/>
    <dgm:cxn modelId="{89565EAC-A5E7-4CE1-9FE6-C5289E17FEBD}" type="presParOf" srcId="{31C91515-3C7D-4DD5-BF3A-168FA33CB68A}" destId="{FCA0A376-CB22-48F9-9F49-C8B4C0410BB0}" srcOrd="0" destOrd="0" presId="urn:microsoft.com/office/officeart/2005/8/layout/process2"/>
    <dgm:cxn modelId="{1A54C966-73B0-4027-BEAE-837782052CE6}" type="presParOf" srcId="{4F18F41F-58F4-4A45-9ADA-AA6E2DDD1541}" destId="{7EE9E09E-1D7E-4831-BEA7-85D5BCD158E5}" srcOrd="2" destOrd="0" presId="urn:microsoft.com/office/officeart/2005/8/layout/process2"/>
    <dgm:cxn modelId="{A1547A30-0DBF-4877-81CF-F8388ABA194E}" type="presParOf" srcId="{4F18F41F-58F4-4A45-9ADA-AA6E2DDD1541}" destId="{352D3B41-FE2A-4E42-8B26-7DA9CDD48324}" srcOrd="3" destOrd="0" presId="urn:microsoft.com/office/officeart/2005/8/layout/process2"/>
    <dgm:cxn modelId="{54BD1047-3F81-477B-95D4-9BF033FBD7F0}" type="presParOf" srcId="{352D3B41-FE2A-4E42-8B26-7DA9CDD48324}" destId="{CA987CDA-BCE2-4F21-BB0B-F8B31DA9529E}" srcOrd="0" destOrd="0" presId="urn:microsoft.com/office/officeart/2005/8/layout/process2"/>
    <dgm:cxn modelId="{9F5FC409-8C71-48F4-A4B5-8479E0E198D5}" type="presParOf" srcId="{4F18F41F-58F4-4A45-9ADA-AA6E2DDD1541}" destId="{447D4934-AC62-4A82-8838-1E66802DBC52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0ED38F-D1EA-4221-8009-914801B8B0D0}">
      <dsp:nvSpPr>
        <dsp:cNvPr id="0" name=""/>
        <dsp:cNvSpPr/>
      </dsp:nvSpPr>
      <dsp:spPr>
        <a:xfrm>
          <a:off x="17641" y="2109"/>
          <a:ext cx="5364717" cy="1078945"/>
        </a:xfrm>
        <a:prstGeom prst="roundRect">
          <a:avLst>
            <a:gd name="adj" fmla="val 10000"/>
          </a:avLst>
        </a:prstGeom>
        <a:solidFill>
          <a:srgbClr val="FF000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單位列管表冊</a:t>
          </a:r>
          <a:endParaRPr lang="zh-TW" altLang="en-US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>
        <a:off x="49242" y="33710"/>
        <a:ext cx="5301515" cy="1015743"/>
      </dsp:txXfrm>
    </dsp:sp>
    <dsp:sp modelId="{31C91515-3C7D-4DD5-BF3A-168FA33CB68A}">
      <dsp:nvSpPr>
        <dsp:cNvPr id="0" name=""/>
        <dsp:cNvSpPr/>
      </dsp:nvSpPr>
      <dsp:spPr>
        <a:xfrm rot="5400000">
          <a:off x="2497697" y="1108028"/>
          <a:ext cx="404604" cy="4855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 rot="-5400000">
        <a:off x="2554342" y="1148489"/>
        <a:ext cx="291315" cy="283223"/>
      </dsp:txXfrm>
    </dsp:sp>
    <dsp:sp modelId="{7EE9E09E-1D7E-4831-BEA7-85D5BCD158E5}">
      <dsp:nvSpPr>
        <dsp:cNvPr id="0" name=""/>
        <dsp:cNvSpPr/>
      </dsp:nvSpPr>
      <dsp:spPr>
        <a:xfrm>
          <a:off x="0" y="1620527"/>
          <a:ext cx="5400000" cy="1078945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表冊填報說明</a:t>
          </a:r>
          <a:endParaRPr lang="zh-TW" altLang="en-US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>
        <a:off x="31601" y="1652128"/>
        <a:ext cx="5336798" cy="1015743"/>
      </dsp:txXfrm>
    </dsp:sp>
    <dsp:sp modelId="{352D3B41-FE2A-4E42-8B26-7DA9CDD48324}">
      <dsp:nvSpPr>
        <dsp:cNvPr id="0" name=""/>
        <dsp:cNvSpPr/>
      </dsp:nvSpPr>
      <dsp:spPr>
        <a:xfrm rot="5439707">
          <a:off x="2523055" y="2680860"/>
          <a:ext cx="336248" cy="4855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5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 rot="-5400000">
        <a:off x="2546105" y="2755501"/>
        <a:ext cx="291315" cy="235374"/>
      </dsp:txXfrm>
    </dsp:sp>
    <dsp:sp modelId="{447D4934-AC62-4A82-8838-1E66802DBC52}">
      <dsp:nvSpPr>
        <dsp:cNvPr id="0" name=""/>
        <dsp:cNvSpPr/>
      </dsp:nvSpPr>
      <dsp:spPr>
        <a:xfrm>
          <a:off x="0" y="3147774"/>
          <a:ext cx="5364717" cy="1078945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系統操作說明</a:t>
          </a:r>
          <a:endParaRPr lang="zh-TW" altLang="en-US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>
        <a:off x="31601" y="3179375"/>
        <a:ext cx="5301515" cy="10157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0ED38F-D1EA-4221-8009-914801B8B0D0}">
      <dsp:nvSpPr>
        <dsp:cNvPr id="0" name=""/>
        <dsp:cNvSpPr/>
      </dsp:nvSpPr>
      <dsp:spPr>
        <a:xfrm>
          <a:off x="17641" y="2109"/>
          <a:ext cx="5364717" cy="1078945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單位列管表冊</a:t>
          </a:r>
          <a:endParaRPr lang="zh-TW" altLang="en-US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>
        <a:off x="49242" y="33710"/>
        <a:ext cx="5301515" cy="1015743"/>
      </dsp:txXfrm>
    </dsp:sp>
    <dsp:sp modelId="{31C91515-3C7D-4DD5-BF3A-168FA33CB68A}">
      <dsp:nvSpPr>
        <dsp:cNvPr id="0" name=""/>
        <dsp:cNvSpPr/>
      </dsp:nvSpPr>
      <dsp:spPr>
        <a:xfrm rot="5400000">
          <a:off x="2497697" y="1108028"/>
          <a:ext cx="404604" cy="4855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 rot="-5400000">
        <a:off x="2554342" y="1148489"/>
        <a:ext cx="291315" cy="283223"/>
      </dsp:txXfrm>
    </dsp:sp>
    <dsp:sp modelId="{7EE9E09E-1D7E-4831-BEA7-85D5BCD158E5}">
      <dsp:nvSpPr>
        <dsp:cNvPr id="0" name=""/>
        <dsp:cNvSpPr/>
      </dsp:nvSpPr>
      <dsp:spPr>
        <a:xfrm>
          <a:off x="0" y="1620527"/>
          <a:ext cx="5400000" cy="1078945"/>
        </a:xfrm>
        <a:prstGeom prst="roundRect">
          <a:avLst>
            <a:gd name="adj" fmla="val 10000"/>
          </a:avLst>
        </a:prstGeom>
        <a:solidFill>
          <a:srgbClr val="FF000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表冊填報說明</a:t>
          </a:r>
          <a:endParaRPr lang="zh-TW" altLang="en-US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>
        <a:off x="31601" y="1652128"/>
        <a:ext cx="5336798" cy="1015743"/>
      </dsp:txXfrm>
    </dsp:sp>
    <dsp:sp modelId="{352D3B41-FE2A-4E42-8B26-7DA9CDD48324}">
      <dsp:nvSpPr>
        <dsp:cNvPr id="0" name=""/>
        <dsp:cNvSpPr/>
      </dsp:nvSpPr>
      <dsp:spPr>
        <a:xfrm rot="5400000">
          <a:off x="2497697" y="2726446"/>
          <a:ext cx="404604" cy="4855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 rot="-5400000">
        <a:off x="2554342" y="2766907"/>
        <a:ext cx="291315" cy="283223"/>
      </dsp:txXfrm>
    </dsp:sp>
    <dsp:sp modelId="{447D4934-AC62-4A82-8838-1E66802DBC52}">
      <dsp:nvSpPr>
        <dsp:cNvPr id="0" name=""/>
        <dsp:cNvSpPr/>
      </dsp:nvSpPr>
      <dsp:spPr>
        <a:xfrm>
          <a:off x="17641" y="3238945"/>
          <a:ext cx="5364717" cy="1078945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系統操作說明</a:t>
          </a:r>
          <a:endParaRPr lang="zh-TW" altLang="en-US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>
        <a:off x="49242" y="3270546"/>
        <a:ext cx="5301515" cy="10157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0ED38F-D1EA-4221-8009-914801B8B0D0}">
      <dsp:nvSpPr>
        <dsp:cNvPr id="0" name=""/>
        <dsp:cNvSpPr/>
      </dsp:nvSpPr>
      <dsp:spPr>
        <a:xfrm>
          <a:off x="17641" y="2109"/>
          <a:ext cx="5364717" cy="1078945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單位列管表冊</a:t>
          </a:r>
          <a:endParaRPr lang="zh-TW" altLang="en-US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>
        <a:off x="49242" y="33710"/>
        <a:ext cx="5301515" cy="1015743"/>
      </dsp:txXfrm>
    </dsp:sp>
    <dsp:sp modelId="{31C91515-3C7D-4DD5-BF3A-168FA33CB68A}">
      <dsp:nvSpPr>
        <dsp:cNvPr id="0" name=""/>
        <dsp:cNvSpPr/>
      </dsp:nvSpPr>
      <dsp:spPr>
        <a:xfrm rot="5400000">
          <a:off x="2497697" y="1108028"/>
          <a:ext cx="404604" cy="4855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 rot="-5400000">
        <a:off x="2554342" y="1148489"/>
        <a:ext cx="291315" cy="283223"/>
      </dsp:txXfrm>
    </dsp:sp>
    <dsp:sp modelId="{7EE9E09E-1D7E-4831-BEA7-85D5BCD158E5}">
      <dsp:nvSpPr>
        <dsp:cNvPr id="0" name=""/>
        <dsp:cNvSpPr/>
      </dsp:nvSpPr>
      <dsp:spPr>
        <a:xfrm>
          <a:off x="0" y="1620527"/>
          <a:ext cx="5400000" cy="1078945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表冊填報說明</a:t>
          </a:r>
          <a:endParaRPr lang="zh-TW" altLang="en-US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>
        <a:off x="31601" y="1652128"/>
        <a:ext cx="5336798" cy="1015743"/>
      </dsp:txXfrm>
    </dsp:sp>
    <dsp:sp modelId="{352D3B41-FE2A-4E42-8B26-7DA9CDD48324}">
      <dsp:nvSpPr>
        <dsp:cNvPr id="0" name=""/>
        <dsp:cNvSpPr/>
      </dsp:nvSpPr>
      <dsp:spPr>
        <a:xfrm rot="5400000">
          <a:off x="2497697" y="2726446"/>
          <a:ext cx="404604" cy="4855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 rot="-5400000">
        <a:off x="2554342" y="2766907"/>
        <a:ext cx="291315" cy="283223"/>
      </dsp:txXfrm>
    </dsp:sp>
    <dsp:sp modelId="{447D4934-AC62-4A82-8838-1E66802DBC52}">
      <dsp:nvSpPr>
        <dsp:cNvPr id="0" name=""/>
        <dsp:cNvSpPr/>
      </dsp:nvSpPr>
      <dsp:spPr>
        <a:xfrm>
          <a:off x="17641" y="3238945"/>
          <a:ext cx="5364717" cy="1078945"/>
        </a:xfrm>
        <a:prstGeom prst="roundRect">
          <a:avLst>
            <a:gd name="adj" fmla="val 10000"/>
          </a:avLst>
        </a:prstGeom>
        <a:solidFill>
          <a:srgbClr val="FF000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系統操作說明</a:t>
          </a:r>
          <a:endParaRPr lang="zh-TW" altLang="en-US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>
        <a:off x="49242" y="3270546"/>
        <a:ext cx="5301515" cy="10157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08C3AF9-6E7F-4CE1-A928-F509DFD28234}" type="datetimeFigureOut">
              <a:rPr lang="zh-TW" altLang="en-US"/>
              <a:pPr>
                <a:defRPr/>
              </a:pPr>
              <a:t>2015/3/3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8C0F9FA-732D-4C06-9297-B4C466A6039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62595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BD682AE-F994-4D98-8B38-E4EE62A11B69}" type="datetimeFigureOut">
              <a:rPr lang="zh-TW" altLang="en-US"/>
              <a:pPr>
                <a:defRPr/>
              </a:pPr>
              <a:t>2015/3/3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4F9745A-78DA-411A-8E77-6F419FC26A1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90158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82032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57950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99146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5795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57950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F9745A-78DA-411A-8E77-6F419FC26A1E}" type="slidenum">
              <a:rPr lang="zh-TW" altLang="en-US" smtClean="0"/>
              <a:pPr>
                <a:defRPr/>
              </a:pPr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2741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4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D72B9-5698-436D-B0D8-75E42A154224}" type="datetimeFigureOut">
              <a:rPr lang="en-US"/>
              <a:pPr>
                <a:defRPr/>
              </a:pPr>
              <a:t>3/3/2015</a:t>
            </a:fld>
            <a:endParaRPr lang="en-US"/>
          </a:p>
        </p:txBody>
      </p:sp>
      <p:sp>
        <p:nvSpPr>
          <p:cNvPr id="5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E2D7C-3BC9-40D9-9644-DF8F66A9FEF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81776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39FF0-3E7C-427F-ABBE-3981D883AC4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7" name="圖片 6" descr="北護中英校名去背版"/>
          <p:cNvPicPr/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21501"/>
            <a:ext cx="1926794" cy="336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1186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CCFE8-6B27-4E89-AABC-EF8672B1B10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87535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33C12-8EF8-4B33-8A53-02A32E1D974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4887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B96C1-0726-4774-B0CE-366C4D3A99C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0986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B32B2-2580-4B5E-8E01-E34D6D30956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1545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94F24-A4E5-4A45-B81A-724E84A5362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9086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59740-46E8-4FA5-AC5A-8AE69D095F2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0220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剪去並圓角化單一角落矩形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6" name="直角三角形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7" name="手繪多邊形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9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1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56B0A0-1AA6-43F0-B972-ED48DA56BD5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460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DE66D-81DF-4DE5-9C24-7FF0C76CC96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0028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A5A85-9527-498E-A849-5E125D34538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1897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6308725"/>
            <a:ext cx="3419475" cy="5492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3B1A8-6BEB-4897-A06D-786A62CD42D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49124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028" name="標題版面配置區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smtClean="0"/>
          </a:p>
        </p:txBody>
      </p:sp>
      <p:sp>
        <p:nvSpPr>
          <p:cNvPr id="1029" name="文字版面配置區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8EF69D72-B311-4D93-B3AB-9B7647E1874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1033" name="群組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手繪多邊形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kumimoji="0" lang="en-US"/>
            </a:p>
          </p:txBody>
        </p:sp>
        <p:sp>
          <p:nvSpPr>
            <p:cNvPr id="13" name="手繪多邊形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8" r:id="rId1"/>
    <p:sldLayoutId id="2147484080" r:id="rId2"/>
    <p:sldLayoutId id="2147484089" r:id="rId3"/>
    <p:sldLayoutId id="2147484081" r:id="rId4"/>
    <p:sldLayoutId id="2147484082" r:id="rId5"/>
    <p:sldLayoutId id="2147484083" r:id="rId6"/>
    <p:sldLayoutId id="2147484084" r:id="rId7"/>
    <p:sldLayoutId id="2147484085" r:id="rId8"/>
    <p:sldLayoutId id="2147484090" r:id="rId9"/>
    <p:sldLayoutId id="2147484086" r:id="rId10"/>
    <p:sldLayoutId id="2147484087" r:id="rId11"/>
    <p:sldLayoutId id="2147484091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微軟正黑體" pitchFamily="34" charset="-12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academic.ntunhs.edu.tw/files/14-1001-11583,r620-1.php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academic.ntunhs.edu.tw/files/14-1001-11583,r620-1.php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academic.ntunhs.edu.tw/files/14-1001-11583,r620-1.php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academic.ntunhs.edu.tw/files/14-1001-11583,r620-1.php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bg2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F29AF5-559A-4060-8192-B08B868238A1}" type="slidenum">
              <a:rPr lang="zh-TW" altLang="en-US">
                <a:latin typeface="Times New Roman" pitchFamily="18" charset="0"/>
                <a:cs typeface="Times New Roman" pitchFamily="18" charset="0"/>
              </a:rPr>
              <a:pPr>
                <a:defRPr/>
              </a:pPr>
              <a:t>1</a:t>
            </a:fld>
            <a:endParaRPr lang="zh-TW" alt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714348" y="1928802"/>
            <a:ext cx="7772400" cy="3643338"/>
          </a:xfrm>
          <a:prstGeom prst="rect">
            <a:avLst/>
          </a:prstGeom>
        </p:spPr>
        <p:txBody>
          <a:bodyPr anchor="ctr"/>
          <a:lstStyle/>
          <a:p>
            <a:pPr algn="ctr" eaLnBrk="0" hangingPunct="0">
              <a:defRPr/>
            </a:pPr>
            <a:r>
              <a:rPr kumimoji="0" lang="zh-TW" altLang="en-US" sz="4000" b="1" dirty="0">
                <a:solidFill>
                  <a:srgbClr val="003399"/>
                </a:solidFill>
                <a:latin typeface="標楷體" pitchFamily="65" charset="-120"/>
                <a:ea typeface="標楷體" pitchFamily="65" charset="-120"/>
                <a:cs typeface="+mj-cs"/>
              </a:rPr>
              <a:t/>
            </a:r>
            <a:br>
              <a:rPr kumimoji="0" lang="zh-TW" altLang="en-US" sz="4000" b="1" dirty="0">
                <a:solidFill>
                  <a:srgbClr val="003399"/>
                </a:solidFill>
                <a:latin typeface="標楷體" pitchFamily="65" charset="-120"/>
                <a:ea typeface="標楷體" pitchFamily="65" charset="-120"/>
                <a:cs typeface="+mj-cs"/>
              </a:rPr>
            </a:br>
            <a:r>
              <a:rPr kumimoji="0" lang="zh-TW" altLang="en-US" sz="4000" b="1" dirty="0">
                <a:solidFill>
                  <a:srgbClr val="003399"/>
                </a:solidFill>
                <a:latin typeface="標楷體" pitchFamily="65" charset="-120"/>
                <a:ea typeface="標楷體" pitchFamily="65" charset="-120"/>
                <a:cs typeface="+mj-cs"/>
              </a:rPr>
              <a:t>技專校院校務基本資料庫</a:t>
            </a:r>
            <a:br>
              <a:rPr kumimoji="0" lang="zh-TW" altLang="en-US" sz="4000" b="1" dirty="0">
                <a:solidFill>
                  <a:srgbClr val="003399"/>
                </a:solidFill>
                <a:latin typeface="標楷體" pitchFamily="65" charset="-120"/>
                <a:ea typeface="標楷體" pitchFamily="65" charset="-120"/>
                <a:cs typeface="+mj-cs"/>
              </a:rPr>
            </a:br>
            <a:r>
              <a:rPr kumimoji="0" lang="zh-TW" altLang="en-US" sz="4000" b="1" dirty="0">
                <a:solidFill>
                  <a:srgbClr val="003399"/>
                </a:solidFill>
                <a:latin typeface="標楷體" pitchFamily="65" charset="-120"/>
                <a:ea typeface="標楷體" pitchFamily="65" charset="-120"/>
                <a:cs typeface="+mj-cs"/>
              </a:rPr>
              <a:t> </a:t>
            </a:r>
            <a:r>
              <a:rPr kumimoji="0" lang="zh-TW" altLang="en-US" sz="4000" b="1" smtClean="0">
                <a:solidFill>
                  <a:srgbClr val="003399"/>
                </a:solidFill>
                <a:latin typeface="標楷體" pitchFamily="65" charset="-120"/>
                <a:ea typeface="標楷體" pitchFamily="65" charset="-120"/>
                <a:cs typeface="+mj-cs"/>
              </a:rPr>
              <a:t>校內填</a:t>
            </a:r>
            <a:r>
              <a:rPr kumimoji="0" lang="zh-TW" altLang="en-US" sz="4000" b="1" dirty="0" smtClean="0">
                <a:solidFill>
                  <a:srgbClr val="003399"/>
                </a:solidFill>
                <a:latin typeface="標楷體" pitchFamily="65" charset="-120"/>
                <a:ea typeface="標楷體" pitchFamily="65" charset="-120"/>
                <a:cs typeface="+mj-cs"/>
              </a:rPr>
              <a:t>表</a:t>
            </a:r>
            <a:r>
              <a:rPr kumimoji="0" lang="zh-TW" altLang="en-US" sz="4000" b="1" dirty="0">
                <a:solidFill>
                  <a:srgbClr val="003399"/>
                </a:solidFill>
                <a:latin typeface="標楷體" pitchFamily="65" charset="-120"/>
                <a:ea typeface="標楷體" pitchFamily="65" charset="-120"/>
                <a:cs typeface="+mj-cs"/>
              </a:rPr>
              <a:t>說明</a:t>
            </a:r>
            <a:r>
              <a:rPr kumimoji="0" lang="zh-TW" altLang="en-US" sz="4000" b="1" dirty="0" smtClean="0">
                <a:solidFill>
                  <a:srgbClr val="003399"/>
                </a:solidFill>
                <a:latin typeface="標楷體" pitchFamily="65" charset="-120"/>
                <a:ea typeface="標楷體" pitchFamily="65" charset="-120"/>
                <a:cs typeface="+mj-cs"/>
              </a:rPr>
              <a:t>會</a:t>
            </a:r>
            <a:endParaRPr kumimoji="0" lang="en-US" altLang="zh-TW" sz="4000" b="1" dirty="0" smtClean="0">
              <a:solidFill>
                <a:srgbClr val="003399"/>
              </a:solidFill>
              <a:latin typeface="標楷體" pitchFamily="65" charset="-120"/>
              <a:ea typeface="標楷體" pitchFamily="65" charset="-120"/>
              <a:cs typeface="+mj-cs"/>
            </a:endParaRPr>
          </a:p>
          <a:p>
            <a:pPr algn="ctr" eaLnBrk="0" hangingPunct="0">
              <a:defRPr/>
            </a:pPr>
            <a:endParaRPr kumimoji="0" lang="en-US" altLang="zh-TW" sz="4000" b="1" dirty="0" smtClean="0">
              <a:solidFill>
                <a:srgbClr val="003399"/>
              </a:solidFill>
              <a:latin typeface="標楷體" pitchFamily="65" charset="-120"/>
              <a:ea typeface="標楷體" pitchFamily="65" charset="-120"/>
              <a:cs typeface="+mj-cs"/>
            </a:endParaRPr>
          </a:p>
          <a:p>
            <a:pPr algn="ctr" eaLnBrk="0" hangingPunct="0">
              <a:defRPr/>
            </a:pPr>
            <a:r>
              <a:rPr kumimoji="0" lang="en-US" altLang="zh-TW" sz="4000" b="1" dirty="0" smtClean="0">
                <a:solidFill>
                  <a:srgbClr val="003399"/>
                </a:solidFill>
                <a:latin typeface="標楷體" pitchFamily="65" charset="-120"/>
                <a:ea typeface="標楷體" pitchFamily="65" charset="-120"/>
                <a:cs typeface="+mj-cs"/>
              </a:rPr>
              <a:t>(</a:t>
            </a:r>
            <a:r>
              <a:rPr kumimoji="0" lang="zh-TW" altLang="en-US" sz="4000" b="1" dirty="0" smtClean="0">
                <a:solidFill>
                  <a:srgbClr val="003399"/>
                </a:solidFill>
                <a:latin typeface="標楷體" pitchFamily="65" charset="-120"/>
                <a:ea typeface="標楷體" pitchFamily="65" charset="-120"/>
                <a:cs typeface="+mj-cs"/>
              </a:rPr>
              <a:t>學術單位填表操作指引說明會</a:t>
            </a:r>
            <a:r>
              <a:rPr kumimoji="0" lang="en-US" altLang="zh-TW" sz="4000" b="1" dirty="0" smtClean="0">
                <a:solidFill>
                  <a:srgbClr val="003399"/>
                </a:solidFill>
                <a:latin typeface="標楷體" pitchFamily="65" charset="-120"/>
                <a:ea typeface="標楷體" pitchFamily="65" charset="-120"/>
                <a:cs typeface="+mj-cs"/>
              </a:rPr>
              <a:t>)</a:t>
            </a:r>
          </a:p>
          <a:p>
            <a:pPr algn="ctr" eaLnBrk="0" hangingPunct="0">
              <a:defRPr/>
            </a:pPr>
            <a:endParaRPr kumimoji="0" lang="en-US" altLang="zh-TW" sz="4000" b="1" dirty="0" smtClean="0">
              <a:solidFill>
                <a:srgbClr val="003399"/>
              </a:solidFill>
              <a:latin typeface="標楷體" pitchFamily="65" charset="-120"/>
              <a:ea typeface="標楷體" pitchFamily="65" charset="-120"/>
              <a:cs typeface="+mj-cs"/>
            </a:endParaRPr>
          </a:p>
          <a:p>
            <a:pPr algn="ctr" eaLnBrk="0" hangingPunct="0">
              <a:defRPr/>
            </a:pPr>
            <a:r>
              <a:rPr kumimoji="0" lang="en-US" altLang="zh-TW" sz="4000" b="1" dirty="0" smtClean="0">
                <a:solidFill>
                  <a:srgbClr val="003399"/>
                </a:solidFill>
                <a:latin typeface="標楷體" pitchFamily="65" charset="-120"/>
                <a:ea typeface="標楷體" pitchFamily="65" charset="-120"/>
                <a:cs typeface="+mj-cs"/>
              </a:rPr>
              <a:t>(</a:t>
            </a:r>
            <a:r>
              <a:rPr kumimoji="0" lang="zh-TW" altLang="en-US" sz="4000" b="1" dirty="0" smtClean="0">
                <a:solidFill>
                  <a:srgbClr val="003399"/>
                </a:solidFill>
                <a:latin typeface="標楷體" pitchFamily="65" charset="-120"/>
                <a:ea typeface="標楷體" pitchFamily="65" charset="-120"/>
                <a:cs typeface="+mj-cs"/>
              </a:rPr>
              <a:t>研發處產學組列管表冊說明</a:t>
            </a:r>
            <a:r>
              <a:rPr kumimoji="0" lang="en-US" altLang="zh-TW" sz="4000" b="1" dirty="0" smtClean="0">
                <a:solidFill>
                  <a:srgbClr val="003399"/>
                </a:solidFill>
                <a:latin typeface="標楷體" pitchFamily="65" charset="-120"/>
                <a:ea typeface="標楷體" pitchFamily="65" charset="-120"/>
                <a:cs typeface="+mj-cs"/>
              </a:rPr>
              <a:t>)</a:t>
            </a:r>
            <a:endParaRPr kumimoji="0" lang="zh-TW" altLang="en-US" sz="4000" b="1" dirty="0">
              <a:solidFill>
                <a:srgbClr val="003399"/>
              </a:solidFill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6169" name="Text Box 24"/>
          <p:cNvSpPr txBox="1">
            <a:spLocks noChangeArrowheads="1"/>
          </p:cNvSpPr>
          <p:nvPr/>
        </p:nvSpPr>
        <p:spPr bwMode="auto">
          <a:xfrm>
            <a:off x="6420209" y="6000768"/>
            <a:ext cx="27238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研究發展處  產學合作組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圖片 5" descr="北護中英校名去背版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857232"/>
            <a:ext cx="557216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0"/>
          <p:cNvSpPr txBox="1">
            <a:spLocks noChangeArrowheads="1"/>
          </p:cNvSpPr>
          <p:nvPr/>
        </p:nvSpPr>
        <p:spPr bwMode="auto">
          <a:xfrm>
            <a:off x="1250950" y="260350"/>
            <a:ext cx="696438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6000" b="1" dirty="0">
                <a:solidFill>
                  <a:schemeClr val="accent3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報   告   大   綱</a:t>
            </a:r>
            <a:endParaRPr kumimoji="0" lang="en-US" altLang="zh-TW" sz="6000" b="1" dirty="0">
              <a:solidFill>
                <a:schemeClr val="accent3">
                  <a:lumMod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E2505E-8566-4690-99C9-0DC204083EF4}" type="slidenum">
              <a:rPr lang="zh-TW" altLang="en-US"/>
              <a:pPr>
                <a:defRPr/>
              </a:pPr>
              <a:t>2</a:t>
            </a:fld>
            <a:endParaRPr lang="zh-TW" altLang="en-US"/>
          </a:p>
        </p:txBody>
      </p:sp>
      <p:graphicFrame>
        <p:nvGraphicFramePr>
          <p:cNvPr id="32" name="資料庫圖表 31"/>
          <p:cNvGraphicFramePr/>
          <p:nvPr>
            <p:extLst>
              <p:ext uri="{D42A27DB-BD31-4B8C-83A1-F6EECF244321}">
                <p14:modId xmlns:p14="http://schemas.microsoft.com/office/powerpoint/2010/main" val="3323973678"/>
              </p:ext>
            </p:extLst>
          </p:nvPr>
        </p:nvGraphicFramePr>
        <p:xfrm>
          <a:off x="1979712" y="1413256"/>
          <a:ext cx="5400000" cy="43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9313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1116013" y="477838"/>
            <a:ext cx="4679950" cy="935037"/>
            <a:chOff x="395536" y="332656"/>
            <a:chExt cx="2778845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332656"/>
              <a:ext cx="2778845" cy="1626389"/>
              <a:chOff x="336" y="1536"/>
              <a:chExt cx="1392" cy="720"/>
            </a:xfrm>
          </p:grpSpPr>
          <p:sp>
            <p:nvSpPr>
              <p:cNvPr id="17" name="AutoShape 18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00B050"/>
              </a:solidFill>
              <a:ln w="9525">
                <a:solidFill>
                  <a:srgbClr val="00B050"/>
                </a:solidFill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11313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00B05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kumimoji="0" lang="zh-TW" altLang="en-US">
                  <a:latin typeface="Calibri" pitchFamily="34" charset="0"/>
                </a:endParaRPr>
              </a:p>
            </p:txBody>
          </p:sp>
        </p:grpSp>
        <p:grpSp>
          <p:nvGrpSpPr>
            <p:cNvPr id="4" name="Group 20"/>
            <p:cNvGrpSpPr>
              <a:grpSpLocks/>
            </p:cNvGrpSpPr>
            <p:nvPr/>
          </p:nvGrpSpPr>
          <p:grpSpPr bwMode="auto">
            <a:xfrm>
              <a:off x="457528" y="397756"/>
              <a:ext cx="2651559" cy="1503578"/>
              <a:chOff x="2197" y="1344"/>
              <a:chExt cx="1392" cy="720"/>
            </a:xfrm>
          </p:grpSpPr>
          <p:sp>
            <p:nvSpPr>
              <p:cNvPr id="11310" name="AutoShape 21"/>
              <p:cNvSpPr>
                <a:spLocks noChangeArrowheads="1"/>
              </p:cNvSpPr>
              <p:nvPr/>
            </p:nvSpPr>
            <p:spPr bwMode="gray">
              <a:xfrm>
                <a:off x="2197" y="13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/>
                  <a:ea typeface="華康中圓體"/>
                  <a:cs typeface="華康中圓體"/>
                </a:endParaRPr>
              </a:p>
            </p:txBody>
          </p:sp>
          <p:sp>
            <p:nvSpPr>
              <p:cNvPr id="11311" name="Rectangle 22"/>
              <p:cNvSpPr>
                <a:spLocks noChangeArrowheads="1"/>
              </p:cNvSpPr>
              <p:nvPr/>
            </p:nvSpPr>
            <p:spPr bwMode="gray">
              <a:xfrm>
                <a:off x="2244" y="14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/>
                  <a:ea typeface="華康中圓體"/>
                  <a:cs typeface="華康中圓體"/>
                </a:endParaRPr>
              </a:p>
            </p:txBody>
          </p:sp>
        </p:grpSp>
        <p:sp>
          <p:nvSpPr>
            <p:cNvPr id="11309" name="Rectangle 43"/>
            <p:cNvSpPr>
              <a:spLocks noChangeArrowheads="1"/>
            </p:cNvSpPr>
            <p:nvPr/>
          </p:nvSpPr>
          <p:spPr bwMode="gray">
            <a:xfrm>
              <a:off x="395536" y="542290"/>
              <a:ext cx="2736304" cy="133785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00B050"/>
                  </a:solidFill>
                  <a:latin typeface="微軟正黑體" pitchFamily="34" charset="-120"/>
                  <a:ea typeface="微軟正黑體" pitchFamily="34" charset="-120"/>
                </a:rPr>
                <a:t>列管表冊</a:t>
              </a:r>
              <a:endParaRPr kumimoji="0" lang="en-US" altLang="zh-TW" sz="44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5" name="投影片編號版面配置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95FB02-FB91-48EA-A40C-BCC2196E2A40}" type="slidenum">
              <a:rPr lang="zh-TW" altLang="en-US"/>
              <a:pPr>
                <a:defRPr/>
              </a:pPr>
              <a:t>3</a:t>
            </a:fld>
            <a:endParaRPr lang="zh-TW" altLang="en-US"/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7405076"/>
              </p:ext>
            </p:extLst>
          </p:nvPr>
        </p:nvGraphicFramePr>
        <p:xfrm>
          <a:off x="965547" y="2060848"/>
          <a:ext cx="7200800" cy="2555231"/>
        </p:xfrm>
        <a:graphic>
          <a:graphicData uri="http://schemas.openxmlformats.org/drawingml/2006/table">
            <a:tbl>
              <a:tblPr/>
              <a:tblGrid>
                <a:gridCol w="7200800"/>
              </a:tblGrid>
              <a:tr h="360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表冊</a:t>
                      </a:r>
                    </a:p>
                  </a:txBody>
                  <a:tcPr marL="36286" marR="362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表</a:t>
                      </a:r>
                      <a:r>
                        <a:rPr kumimoji="0" lang="en-US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1-12</a:t>
                      </a:r>
                      <a:r>
                        <a:rPr kumimoji="0" lang="zh-TW" altLang="en-US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教師專利</a:t>
                      </a:r>
                      <a:r>
                        <a:rPr kumimoji="0" lang="en-US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/</a:t>
                      </a:r>
                      <a:r>
                        <a:rPr kumimoji="0" lang="zh-TW" altLang="en-US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新品種資料表</a:t>
                      </a:r>
                      <a:endParaRPr kumimoji="0" 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36286" marR="362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表</a:t>
                      </a:r>
                      <a:r>
                        <a:rPr kumimoji="0" lang="en-US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4-7</a:t>
                      </a:r>
                      <a:r>
                        <a:rPr kumimoji="0" lang="zh-TW" altLang="en-US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實習學生人數資料表</a:t>
                      </a:r>
                      <a:endParaRPr kumimoji="0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36286" marR="362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表</a:t>
                      </a:r>
                      <a:r>
                        <a:rPr kumimoji="0" lang="en-US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4-7-1</a:t>
                      </a:r>
                      <a:r>
                        <a:rPr kumimoji="0" lang="zh-TW" altLang="en-US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學生校外實習總時數調查表</a:t>
                      </a:r>
                      <a:endParaRPr kumimoji="0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36286" marR="362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表</a:t>
                      </a:r>
                      <a:r>
                        <a:rPr kumimoji="0" lang="en-US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6-2</a:t>
                      </a:r>
                      <a:r>
                        <a:rPr kumimoji="0" lang="zh-TW" altLang="en-US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非由教師承接之產學合作資料表</a:t>
                      </a:r>
                      <a:endParaRPr kumimoji="0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36286" marR="362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五角星形 13"/>
          <p:cNvSpPr/>
          <p:nvPr/>
        </p:nvSpPr>
        <p:spPr>
          <a:xfrm>
            <a:off x="395288" y="44450"/>
            <a:ext cx="1081087" cy="1081088"/>
          </a:xfrm>
          <a:prstGeom prst="star5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0"/>
          <p:cNvSpPr txBox="1">
            <a:spLocks noChangeArrowheads="1"/>
          </p:cNvSpPr>
          <p:nvPr/>
        </p:nvSpPr>
        <p:spPr bwMode="auto">
          <a:xfrm>
            <a:off x="1250950" y="260350"/>
            <a:ext cx="667863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6000" b="1" dirty="0">
                <a:solidFill>
                  <a:schemeClr val="accent3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報   告   大   綱</a:t>
            </a:r>
            <a:endParaRPr kumimoji="0" lang="en-US" altLang="zh-TW" sz="6000" b="1" dirty="0">
              <a:solidFill>
                <a:schemeClr val="accent3">
                  <a:lumMod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E2505E-8566-4690-99C9-0DC204083EF4}" type="slidenum">
              <a:rPr lang="zh-TW" altLang="en-US"/>
              <a:pPr>
                <a:defRPr/>
              </a:pPr>
              <a:t>4</a:t>
            </a:fld>
            <a:endParaRPr lang="zh-TW" altLang="en-US"/>
          </a:p>
        </p:txBody>
      </p:sp>
      <p:graphicFrame>
        <p:nvGraphicFramePr>
          <p:cNvPr id="32" name="資料庫圖表 31"/>
          <p:cNvGraphicFramePr/>
          <p:nvPr>
            <p:extLst>
              <p:ext uri="{D42A27DB-BD31-4B8C-83A1-F6EECF244321}">
                <p14:modId xmlns:p14="http://schemas.microsoft.com/office/powerpoint/2010/main" val="3989578260"/>
              </p:ext>
            </p:extLst>
          </p:nvPr>
        </p:nvGraphicFramePr>
        <p:xfrm>
          <a:off x="1979712" y="1413256"/>
          <a:ext cx="5400000" cy="43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9313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95288" y="115888"/>
            <a:ext cx="3313112" cy="1625600"/>
            <a:chOff x="395536" y="115804"/>
            <a:chExt cx="2778845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423473" y="142781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1-12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表冊定義說明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3558" name="矩形 13"/>
          <p:cNvSpPr>
            <a:spLocks noChangeArrowheads="1"/>
          </p:cNvSpPr>
          <p:nvPr/>
        </p:nvSpPr>
        <p:spPr bwMode="auto">
          <a:xfrm>
            <a:off x="3708400" y="620688"/>
            <a:ext cx="54356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kumimoji="0" lang="zh-TW" altLang="en-US" sz="28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表名：教師專利</a:t>
            </a:r>
            <a:r>
              <a:rPr kumimoji="0" lang="en-US" altLang="zh-TW" sz="28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/</a:t>
            </a:r>
            <a:r>
              <a:rPr kumimoji="0" lang="zh-TW" altLang="en-US" sz="28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新品種資料表</a:t>
            </a:r>
            <a:endParaRPr kumimoji="0" lang="zh-TW" altLang="zh-TW" sz="28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endParaRPr kumimoji="0" lang="zh-TW" altLang="en-US" sz="3200" b="1" dirty="0">
              <a:solidFill>
                <a:srgbClr val="191919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內容版面配置區 16"/>
          <p:cNvSpPr>
            <a:spLocks noGrp="1"/>
          </p:cNvSpPr>
          <p:nvPr>
            <p:ph idx="1"/>
          </p:nvPr>
        </p:nvSpPr>
        <p:spPr>
          <a:xfrm>
            <a:off x="702322" y="1935163"/>
            <a:ext cx="7614094" cy="4389437"/>
          </a:xfrm>
        </p:spPr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表冊關鍵定義說明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2"/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於調查期間「申請」、「核准」上述任一行為發生者，均可新增一筆於本表中。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2"/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若該校教師個人為申請人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權利人者，其類型請選擇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『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一般個人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』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而非本校。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2"/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中華民國「發明專利」證書字號開頭為</a:t>
            </a:r>
            <a:r>
              <a:rPr lang="zh-TW" altLang="en-US" b="1" u="sng" dirty="0" smtClean="0">
                <a:latin typeface="標楷體" pitchFamily="65" charset="-120"/>
                <a:ea typeface="標楷體" pitchFamily="65" charset="-120"/>
              </a:rPr>
              <a:t>Ｉ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2"/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中華民國「新型專利」證書字號開頭為</a:t>
            </a:r>
            <a:r>
              <a:rPr lang="zh-TW" altLang="en-US" b="1" u="sng" dirty="0" smtClean="0">
                <a:latin typeface="標楷體" pitchFamily="65" charset="-120"/>
                <a:ea typeface="標楷體" pitchFamily="65" charset="-120"/>
              </a:rPr>
              <a:t>Ｍ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2"/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中華民國「設計專利」證書字號開頭為</a:t>
            </a:r>
            <a:r>
              <a:rPr lang="zh-TW" altLang="en-US" b="1" u="sng" dirty="0" smtClean="0">
                <a:latin typeface="標楷體" pitchFamily="65" charset="-120"/>
                <a:ea typeface="標楷體" pitchFamily="65" charset="-120"/>
              </a:rPr>
              <a:t>Ｄ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2"/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填表說明請</a:t>
            </a:r>
            <a:r>
              <a:rPr lang="zh-TW" altLang="en-US" sz="1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參考註冊組網頁→校務基本資料庫</a:t>
            </a:r>
            <a:r>
              <a:rPr lang="zh-TW" altLang="en-US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→各項</a:t>
            </a:r>
            <a:r>
              <a:rPr lang="zh-TW" altLang="en-US" sz="1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表冊填表</a:t>
            </a:r>
            <a:r>
              <a:rPr lang="zh-TW" altLang="en-US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說明→表</a:t>
            </a:r>
            <a:r>
              <a:rPr lang="en-US" altLang="zh-TW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1-12</a:t>
            </a:r>
            <a:r>
              <a:rPr lang="zh-TW" altLang="en-US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教師專利</a:t>
            </a:r>
            <a:r>
              <a:rPr lang="en-US" altLang="zh-TW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新品種資料表</a:t>
            </a:r>
            <a:r>
              <a:rPr lang="en-US" altLang="zh-TW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填表說明</a:t>
            </a:r>
            <a:r>
              <a:rPr lang="en-US" altLang="zh-TW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。</a:t>
            </a:r>
            <a:r>
              <a:rPr lang="zh-TW" altLang="en-US" sz="1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網址</a:t>
            </a:r>
            <a:r>
              <a:rPr lang="zh-TW" altLang="en-US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如下：</a:t>
            </a:r>
            <a:r>
              <a:rPr lang="en-US" altLang="zh-TW" sz="1800" dirty="0" smtClean="0">
                <a:solidFill>
                  <a:srgbClr val="0000FF"/>
                </a:solidFill>
                <a:hlinkClick r:id="rId3"/>
              </a:rPr>
              <a:t>http://academic.ntunhs.edu.tw/files/14-1001-11583,r620-1.php</a:t>
            </a:r>
            <a:r>
              <a:rPr lang="zh-TW" altLang="en-US" sz="1800" dirty="0" smtClean="0">
                <a:solidFill>
                  <a:srgbClr val="0000FF"/>
                </a:solidFill>
              </a:rPr>
              <a:t> </a:t>
            </a:r>
            <a:r>
              <a:rPr lang="en-US" altLang="zh-TW" sz="1800" dirty="0" smtClean="0">
                <a:solidFill>
                  <a:srgbClr val="0000FF"/>
                </a:solidFill>
              </a:rPr>
              <a:t>)</a:t>
            </a:r>
            <a:endParaRPr lang="en-US" altLang="zh-TW" sz="1800" dirty="0">
              <a:solidFill>
                <a:srgbClr val="0000FF"/>
              </a:solidFill>
            </a:endParaRPr>
          </a:p>
          <a:p>
            <a:pPr lvl="2">
              <a:buNone/>
            </a:pPr>
            <a:endParaRPr lang="en-US" altLang="zh-TW" dirty="0" smtClean="0"/>
          </a:p>
          <a:p>
            <a:pPr lvl="1"/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57158" y="115888"/>
            <a:ext cx="3351242" cy="1625600"/>
            <a:chOff x="363555" y="115804"/>
            <a:chExt cx="2810826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363555" y="214254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1-12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資料提供方式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7" name="內容版面配置區 16"/>
          <p:cNvSpPr>
            <a:spLocks noGrp="1"/>
          </p:cNvSpPr>
          <p:nvPr>
            <p:ph idx="1"/>
          </p:nvPr>
        </p:nvSpPr>
        <p:spPr>
          <a:xfrm>
            <a:off x="868909" y="1741488"/>
            <a:ext cx="7519516" cy="4583112"/>
          </a:xfrm>
        </p:spPr>
        <p:txBody>
          <a:bodyPr/>
          <a:lstStyle/>
          <a:p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填報方式說明</a:t>
            </a: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1"/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請各學術單位依據產學組提供</a:t>
            </a:r>
            <a:r>
              <a:rPr lang="en-US" altLang="zh-TW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Excel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表進行填報</a:t>
            </a: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3" algn="just"/>
            <a:r>
              <a:rPr lang="zh-TW" altLang="en-US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表格填報</a:t>
            </a:r>
            <a:r>
              <a:rPr lang="zh-TW" altLang="en-US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：表 </a:t>
            </a:r>
            <a:r>
              <a:rPr lang="en-US" altLang="zh-TW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1-12</a:t>
            </a:r>
            <a:r>
              <a:rPr lang="zh-TW" altLang="en-US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教師專利</a:t>
            </a:r>
            <a:r>
              <a:rPr lang="en-US" altLang="zh-TW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/</a:t>
            </a:r>
            <a:r>
              <a:rPr lang="zh-TW" altLang="en-US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新品種資料表</a:t>
            </a:r>
            <a:r>
              <a:rPr lang="en-US" altLang="zh-TW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填表格式請參考以下網址</a:t>
            </a:r>
            <a:r>
              <a:rPr lang="en-US" altLang="zh-TW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(http://academic.ntunhs.edu.tw/files/14-1001-11583,r620-1.php</a:t>
            </a:r>
            <a:r>
              <a:rPr lang="en-US" altLang="zh-TW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2">
              <a:buNone/>
            </a:pP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1"/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endParaRPr lang="zh-TW" altLang="en-US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5" name="矩形 13"/>
          <p:cNvSpPr>
            <a:spLocks noChangeArrowheads="1"/>
          </p:cNvSpPr>
          <p:nvPr/>
        </p:nvSpPr>
        <p:spPr bwMode="auto">
          <a:xfrm>
            <a:off x="3708400" y="571480"/>
            <a:ext cx="54356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kumimoji="0" lang="zh-TW" altLang="en-US" sz="28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表名：教師專利</a:t>
            </a:r>
            <a:r>
              <a:rPr kumimoji="0" lang="en-US" altLang="zh-TW" sz="28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/</a:t>
            </a:r>
            <a:r>
              <a:rPr kumimoji="0" lang="zh-TW" altLang="en-US" sz="28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新品種資料表</a:t>
            </a:r>
            <a:endParaRPr kumimoji="0" lang="zh-TW" altLang="zh-TW" sz="2800" b="1" dirty="0" smtClean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endParaRPr kumimoji="0" lang="zh-TW" altLang="en-US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57158" y="115888"/>
            <a:ext cx="3351242" cy="1625600"/>
            <a:chOff x="363555" y="115804"/>
            <a:chExt cx="2810826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363555" y="214254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1-12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填報注意事項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7" name="內容版面配置區 16"/>
          <p:cNvSpPr>
            <a:spLocks noGrp="1"/>
          </p:cNvSpPr>
          <p:nvPr>
            <p:ph idx="1"/>
          </p:nvPr>
        </p:nvSpPr>
        <p:spPr>
          <a:xfrm>
            <a:off x="868909" y="1935163"/>
            <a:ext cx="7519516" cy="4389437"/>
          </a:xfrm>
        </p:spPr>
        <p:txBody>
          <a:bodyPr/>
          <a:lstStyle/>
          <a:p>
            <a:pPr algn="just"/>
            <a:r>
              <a:rPr lang="zh-TW" altLang="zh-TW" sz="28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填寫期間</a:t>
            </a:r>
            <a:r>
              <a:rPr lang="zh-TW" altLang="en-US" sz="28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endParaRPr lang="zh-TW" altLang="zh-TW" sz="28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1" algn="just"/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三月填寫為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年度，</a:t>
            </a:r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即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日至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12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31</a:t>
            </a:r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資料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dirty="0" smtClean="0"/>
          </a:p>
          <a:p>
            <a:pPr lvl="1" algn="just"/>
            <a:endParaRPr lang="en-US" altLang="zh-TW" dirty="0" smtClean="0"/>
          </a:p>
          <a:p>
            <a:pPr algn="just"/>
            <a:endParaRPr lang="zh-TW" altLang="en-US" dirty="0"/>
          </a:p>
        </p:txBody>
      </p:sp>
      <p:sp>
        <p:nvSpPr>
          <p:cNvPr id="15" name="矩形 13"/>
          <p:cNvSpPr>
            <a:spLocks noChangeArrowheads="1"/>
          </p:cNvSpPr>
          <p:nvPr/>
        </p:nvSpPr>
        <p:spPr bwMode="auto">
          <a:xfrm>
            <a:off x="3708400" y="571480"/>
            <a:ext cx="54356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kumimoji="0" lang="zh-TW" altLang="en-US" sz="28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表名：教師專利</a:t>
            </a:r>
            <a:r>
              <a:rPr kumimoji="0" lang="en-US" altLang="zh-TW" sz="28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/</a:t>
            </a:r>
            <a:r>
              <a:rPr kumimoji="0" lang="zh-TW" altLang="en-US" sz="28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新品種資料表</a:t>
            </a:r>
            <a:endParaRPr kumimoji="0" lang="zh-TW" altLang="zh-TW" sz="2800" b="1" dirty="0" smtClean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endParaRPr kumimoji="0" lang="zh-TW" altLang="en-US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95288" y="115888"/>
            <a:ext cx="3313112" cy="1625600"/>
            <a:chOff x="395536" y="115804"/>
            <a:chExt cx="2778845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423473" y="142781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4-7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表冊定義說明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3558" name="矩形 13"/>
          <p:cNvSpPr>
            <a:spLocks noChangeArrowheads="1"/>
          </p:cNvSpPr>
          <p:nvPr/>
        </p:nvSpPr>
        <p:spPr bwMode="auto">
          <a:xfrm>
            <a:off x="3708400" y="571480"/>
            <a:ext cx="514988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表名：實習學生人數資料表</a:t>
            </a:r>
            <a:endParaRPr kumimoji="0" lang="zh-TW" altLang="zh-TW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endParaRPr kumimoji="0" lang="zh-TW" altLang="en-US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內容版面配置區 16"/>
          <p:cNvSpPr>
            <a:spLocks noGrp="1"/>
          </p:cNvSpPr>
          <p:nvPr>
            <p:ph idx="1"/>
          </p:nvPr>
        </p:nvSpPr>
        <p:spPr>
          <a:xfrm>
            <a:off x="702322" y="1935163"/>
            <a:ext cx="7614094" cy="4389437"/>
          </a:xfrm>
        </p:spPr>
        <p:txBody>
          <a:bodyPr/>
          <a:lstStyle/>
          <a:p>
            <a:pPr algn="just"/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表冊關鍵定義說明</a:t>
            </a: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2" algn="just"/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若該生學年度修習之全部學分皆於校外實習，不論是否為單一課程或同一實習場合、合約，煩請填至全學年全部學分校外實習學生，並合成一筆填報。</a:t>
            </a: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2" algn="just"/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歸屬年級請以學生實習期間之實際年級為填報基準，若僅於暑假實習，煩請以低年級為基準。</a:t>
            </a: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2" algn="just"/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係指學生進行實習之總時數。</a:t>
            </a: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2" algn="just"/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just"/>
            <a:r>
              <a:rPr lang="en-US" altLang="zh-TW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填表說明請</a:t>
            </a:r>
            <a:r>
              <a:rPr lang="zh-TW" altLang="en-US" sz="18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參考註冊組網頁→校務基本資料庫</a:t>
            </a:r>
            <a:r>
              <a:rPr lang="zh-TW" altLang="en-US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→各項</a:t>
            </a:r>
            <a:r>
              <a:rPr lang="zh-TW" altLang="en-US" sz="18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表冊填表</a:t>
            </a:r>
            <a:r>
              <a:rPr lang="zh-TW" altLang="en-US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說明→表</a:t>
            </a:r>
            <a:r>
              <a:rPr lang="en-US" altLang="zh-TW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4-7</a:t>
            </a:r>
            <a:r>
              <a:rPr lang="zh-TW" altLang="en-US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實習學生人數資料表</a:t>
            </a:r>
            <a:r>
              <a:rPr lang="en-US" altLang="zh-TW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填表說明</a:t>
            </a:r>
            <a:r>
              <a:rPr lang="en-US" altLang="zh-TW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r>
              <a:rPr lang="zh-TW" altLang="en-US" sz="18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網址</a:t>
            </a:r>
            <a:r>
              <a:rPr lang="zh-TW" altLang="en-US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如下：</a:t>
            </a:r>
            <a:r>
              <a:rPr lang="en-US" altLang="zh-TW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  <a:hlinkClick r:id="rId3"/>
              </a:rPr>
              <a:t>http://academic.ntunhs.edu.tw/files/14-1001-11583,r620-1.php</a:t>
            </a:r>
            <a:r>
              <a:rPr lang="zh-TW" altLang="en-US" sz="1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endParaRPr lang="en-US" altLang="zh-TW" sz="1800" dirty="0">
              <a:solidFill>
                <a:srgbClr val="0000FF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2" algn="just">
              <a:buNone/>
            </a:pPr>
            <a:endParaRPr lang="en-US" altLang="zh-TW" dirty="0" smtClean="0"/>
          </a:p>
          <a:p>
            <a:pPr lvl="1" algn="just"/>
            <a:endParaRPr lang="en-US" altLang="zh-TW" dirty="0" smtClean="0"/>
          </a:p>
          <a:p>
            <a:pPr algn="just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57158" y="115888"/>
            <a:ext cx="3351242" cy="1625600"/>
            <a:chOff x="363555" y="115804"/>
            <a:chExt cx="2810826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363555" y="214254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4-7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資料提供方式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7" name="內容版面配置區 16"/>
          <p:cNvSpPr>
            <a:spLocks noGrp="1"/>
          </p:cNvSpPr>
          <p:nvPr>
            <p:ph idx="1"/>
          </p:nvPr>
        </p:nvSpPr>
        <p:spPr>
          <a:xfrm>
            <a:off x="868909" y="1741488"/>
            <a:ext cx="7519516" cy="4583112"/>
          </a:xfrm>
        </p:spPr>
        <p:txBody>
          <a:bodyPr/>
          <a:lstStyle/>
          <a:p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填報方式說明</a:t>
            </a: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1"/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請各學術單位依據產學組提供</a:t>
            </a:r>
            <a:r>
              <a:rPr lang="en-US" altLang="zh-TW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Excel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表進行填報</a:t>
            </a: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3" algn="just"/>
            <a:r>
              <a:rPr lang="zh-TW" altLang="en-US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表格填報</a:t>
            </a:r>
            <a:r>
              <a:rPr lang="zh-TW" altLang="en-US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：表 </a:t>
            </a:r>
            <a:r>
              <a:rPr lang="en-US" altLang="zh-TW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4-7</a:t>
            </a:r>
            <a:r>
              <a:rPr lang="zh-TW" altLang="en-US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實習學生人數資料表</a:t>
            </a:r>
            <a:r>
              <a:rPr lang="en-US" altLang="zh-TW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填表格式請參考以下網址</a:t>
            </a:r>
            <a:r>
              <a:rPr lang="en-US" altLang="zh-TW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(http://academic.ntunhs.edu.tw/files/14-1001-11583,r620-1.php</a:t>
            </a:r>
            <a:r>
              <a:rPr lang="en-US" altLang="zh-TW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2">
              <a:buNone/>
            </a:pP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1"/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endParaRPr lang="zh-TW" altLang="en-US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5" name="矩形 13"/>
          <p:cNvSpPr>
            <a:spLocks noChangeArrowheads="1"/>
          </p:cNvSpPr>
          <p:nvPr/>
        </p:nvSpPr>
        <p:spPr bwMode="auto">
          <a:xfrm>
            <a:off x="3708400" y="571480"/>
            <a:ext cx="514988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表名：實習學生人數資料表</a:t>
            </a:r>
            <a:endParaRPr kumimoji="0" lang="zh-TW" altLang="zh-TW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endParaRPr kumimoji="0" lang="zh-TW" altLang="en-US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57158" y="115888"/>
            <a:ext cx="3351242" cy="1625600"/>
            <a:chOff x="363555" y="115804"/>
            <a:chExt cx="2810826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363555" y="214254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4-7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填報注意事項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7" name="內容版面配置區 16"/>
          <p:cNvSpPr>
            <a:spLocks noGrp="1"/>
          </p:cNvSpPr>
          <p:nvPr>
            <p:ph idx="1"/>
          </p:nvPr>
        </p:nvSpPr>
        <p:spPr>
          <a:xfrm>
            <a:off x="868909" y="1935163"/>
            <a:ext cx="7519516" cy="4389437"/>
          </a:xfrm>
        </p:spPr>
        <p:txBody>
          <a:bodyPr/>
          <a:lstStyle/>
          <a:p>
            <a:pPr algn="just"/>
            <a:r>
              <a:rPr lang="zh-TW" altLang="zh-TW" sz="28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填寫期間</a:t>
            </a:r>
            <a:r>
              <a:rPr lang="zh-TW" altLang="en-US" sz="28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endParaRPr lang="zh-TW" altLang="zh-TW" sz="28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1" algn="just"/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三月填寫為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學年度，</a:t>
            </a:r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即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8</a:t>
            </a:r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日至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104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31</a:t>
            </a:r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資料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以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3/15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為資料調查基準日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；</a:t>
            </a:r>
            <a:endParaRPr lang="zh-TW" altLang="zh-TW" b="1" dirty="0">
              <a:solidFill>
                <a:srgbClr val="FF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1" algn="just"/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每年</a:t>
            </a:r>
            <a:r>
              <a:rPr lang="en-US" altLang="zh-TW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</a:t>
            </a:r>
            <a:r>
              <a:rPr lang="zh-TW" altLang="zh-TW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填寫</a:t>
            </a:r>
            <a:r>
              <a:rPr lang="en-US" altLang="zh-TW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學年度：依據實際實習人數再次填報，如確認實習資料與三月份相關亦請再次填報</a:t>
            </a:r>
            <a:r>
              <a:rPr lang="zh-TW" altLang="zh-TW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zh-TW" altLang="zh-TW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2" algn="just">
              <a:buNone/>
            </a:pPr>
            <a:endParaRPr lang="en-US" altLang="zh-TW" dirty="0" smtClean="0"/>
          </a:p>
          <a:p>
            <a:pPr lvl="1" algn="just"/>
            <a:endParaRPr lang="en-US" altLang="zh-TW" dirty="0" smtClean="0"/>
          </a:p>
          <a:p>
            <a:pPr algn="just"/>
            <a:endParaRPr lang="zh-TW" altLang="en-US" dirty="0"/>
          </a:p>
        </p:txBody>
      </p:sp>
      <p:sp>
        <p:nvSpPr>
          <p:cNvPr id="16" name="矩形 13"/>
          <p:cNvSpPr>
            <a:spLocks noChangeArrowheads="1"/>
          </p:cNvSpPr>
          <p:nvPr/>
        </p:nvSpPr>
        <p:spPr bwMode="auto">
          <a:xfrm>
            <a:off x="3708400" y="571480"/>
            <a:ext cx="514988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表名：實習學生人數資料表</a:t>
            </a:r>
            <a:endParaRPr kumimoji="0" lang="zh-TW" altLang="zh-TW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endParaRPr kumimoji="0" lang="zh-TW" altLang="en-US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95288" y="115888"/>
            <a:ext cx="3313112" cy="1625600"/>
            <a:chOff x="395536" y="115804"/>
            <a:chExt cx="2778845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423473" y="142781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4-7-1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表冊定義說明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7" name="內容版面配置區 16"/>
          <p:cNvSpPr>
            <a:spLocks noGrp="1"/>
          </p:cNvSpPr>
          <p:nvPr>
            <p:ph idx="1"/>
          </p:nvPr>
        </p:nvSpPr>
        <p:spPr>
          <a:xfrm>
            <a:off x="702322" y="1935163"/>
            <a:ext cx="7614094" cy="4389437"/>
          </a:xfrm>
        </p:spPr>
        <p:txBody>
          <a:bodyPr/>
          <a:lstStyle/>
          <a:p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表冊關鍵定義說明</a:t>
            </a: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2"/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學生實際入學第幾年；即實習期間之實際年級。</a:t>
            </a: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2"/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2">
              <a:buNone/>
            </a:pP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r>
              <a:rPr lang="en-US" altLang="zh-TW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填表說明請</a:t>
            </a:r>
            <a:r>
              <a:rPr lang="zh-TW" altLang="en-US" sz="18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參考註冊組網頁→校務基本資料庫</a:t>
            </a:r>
            <a:r>
              <a:rPr lang="zh-TW" altLang="en-US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→各項</a:t>
            </a:r>
            <a:r>
              <a:rPr lang="zh-TW" altLang="en-US" sz="18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表冊填表</a:t>
            </a:r>
            <a:r>
              <a:rPr lang="zh-TW" altLang="en-US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說明→表</a:t>
            </a:r>
            <a:r>
              <a:rPr lang="en-US" altLang="zh-TW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4-7 -1</a:t>
            </a:r>
            <a:r>
              <a:rPr lang="zh-TW" altLang="en-US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學生校外實習總時數調查表</a:t>
            </a:r>
            <a:r>
              <a:rPr lang="en-US" altLang="zh-TW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填表說明</a:t>
            </a:r>
            <a:r>
              <a:rPr lang="en-US" altLang="zh-TW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r>
              <a:rPr lang="zh-TW" altLang="en-US" sz="18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網址</a:t>
            </a:r>
            <a:r>
              <a:rPr lang="zh-TW" altLang="en-US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如下：</a:t>
            </a:r>
            <a:r>
              <a:rPr lang="en-US" altLang="zh-TW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  <a:hlinkClick r:id="rId3"/>
              </a:rPr>
              <a:t>http://academic.ntunhs.edu.tw/files/14-1001-11583,r620-1.php</a:t>
            </a:r>
            <a:r>
              <a:rPr lang="zh-TW" altLang="en-US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sz="1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endParaRPr lang="en-US" altLang="zh-TW" sz="1800" dirty="0">
              <a:solidFill>
                <a:srgbClr val="0000FF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2">
              <a:buNone/>
            </a:pP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1"/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endParaRPr lang="zh-TW" altLang="en-US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5" name="矩形 13"/>
          <p:cNvSpPr>
            <a:spLocks noChangeArrowheads="1"/>
          </p:cNvSpPr>
          <p:nvPr/>
        </p:nvSpPr>
        <p:spPr bwMode="auto">
          <a:xfrm>
            <a:off x="3708400" y="188640"/>
            <a:ext cx="514988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表名：學生校外實習總時數調查表</a:t>
            </a:r>
            <a:endParaRPr kumimoji="0" lang="zh-TW" altLang="zh-TW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lvl="0"/>
            <a:endParaRPr kumimoji="0" lang="zh-TW" altLang="zh-TW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endParaRPr kumimoji="0" lang="zh-TW" altLang="en-US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57158" y="115888"/>
            <a:ext cx="3351242" cy="1625600"/>
            <a:chOff x="363555" y="115804"/>
            <a:chExt cx="2810826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363555" y="214254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4-7-1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資料提供方式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7" name="內容版面配置區 16"/>
          <p:cNvSpPr>
            <a:spLocks noGrp="1"/>
          </p:cNvSpPr>
          <p:nvPr>
            <p:ph idx="1"/>
          </p:nvPr>
        </p:nvSpPr>
        <p:spPr>
          <a:xfrm>
            <a:off x="868909" y="1741488"/>
            <a:ext cx="7632182" cy="4583112"/>
          </a:xfrm>
        </p:spPr>
        <p:txBody>
          <a:bodyPr/>
          <a:lstStyle/>
          <a:p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填報方式說明</a:t>
            </a: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1"/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請各學術單位依據產學組提供</a:t>
            </a:r>
            <a:r>
              <a:rPr lang="en-US" altLang="zh-TW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Excel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表進行填報</a:t>
            </a: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3" algn="just"/>
            <a:r>
              <a:rPr lang="zh-TW" altLang="en-US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表格填報</a:t>
            </a:r>
            <a:r>
              <a:rPr lang="zh-TW" altLang="en-US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：表 </a:t>
            </a:r>
            <a:r>
              <a:rPr lang="en-US" altLang="zh-TW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4-7-1</a:t>
            </a:r>
            <a:r>
              <a:rPr lang="zh-TW" altLang="en-US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學生校外實習總時數調查表</a:t>
            </a:r>
            <a:r>
              <a:rPr lang="en-US" altLang="zh-TW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填表格式請參考以下網址</a:t>
            </a:r>
            <a:r>
              <a:rPr lang="en-US" altLang="zh-TW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(http://academic.ntunhs.edu.tw/files/14-1001-11583,r620-1.php</a:t>
            </a:r>
            <a:r>
              <a:rPr lang="en-US" altLang="zh-TW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2">
              <a:buNone/>
            </a:pP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1"/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endParaRPr lang="zh-TW" altLang="en-US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694112" y="143858"/>
            <a:ext cx="544988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</a:t>
            </a:r>
            <a:endParaRPr kumimoji="0" lang="en-US" altLang="zh-TW" sz="3200" b="1" dirty="0" smtClean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lvl="0"/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學生校外實習總時數調查表</a:t>
            </a:r>
            <a:endParaRPr kumimoji="0" lang="zh-TW" altLang="zh-TW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endParaRPr kumimoji="0" lang="zh-TW" altLang="en-US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57158" y="115888"/>
            <a:ext cx="3351242" cy="1625600"/>
            <a:chOff x="363555" y="115804"/>
            <a:chExt cx="2810826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363555" y="214254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4-7-1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填報注意事項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7" name="內容版面配置區 16"/>
          <p:cNvSpPr>
            <a:spLocks noGrp="1"/>
          </p:cNvSpPr>
          <p:nvPr>
            <p:ph idx="1"/>
          </p:nvPr>
        </p:nvSpPr>
        <p:spPr>
          <a:xfrm>
            <a:off x="868909" y="1935163"/>
            <a:ext cx="7519516" cy="4389437"/>
          </a:xfrm>
        </p:spPr>
        <p:txBody>
          <a:bodyPr/>
          <a:lstStyle/>
          <a:p>
            <a:pPr algn="just"/>
            <a:r>
              <a:rPr lang="zh-TW" altLang="zh-TW" sz="28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填寫期間</a:t>
            </a:r>
            <a:r>
              <a:rPr lang="zh-TW" altLang="en-US" sz="28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endParaRPr lang="zh-TW" altLang="zh-TW" sz="28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1" algn="just"/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三月填寫為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學年</a:t>
            </a:r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度上學期，即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8</a:t>
            </a:r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日至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104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31</a:t>
            </a:r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日資料</a:t>
            </a:r>
            <a:r>
              <a:rPr lang="zh-TW" altLang="zh-TW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；</a:t>
            </a:r>
          </a:p>
          <a:p>
            <a:pPr lvl="1" algn="just"/>
            <a:r>
              <a:rPr lang="zh-TW" altLang="zh-TW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十月填寫為</a:t>
            </a:r>
            <a:r>
              <a:rPr lang="en-US" altLang="zh-TW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102</a:t>
            </a:r>
            <a:r>
              <a:rPr lang="zh-TW" altLang="zh-TW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學年</a:t>
            </a:r>
            <a:r>
              <a:rPr lang="zh-TW" altLang="zh-TW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度下學期，即</a:t>
            </a:r>
            <a:r>
              <a:rPr lang="en-US" altLang="zh-TW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zh-TW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</a:t>
            </a:r>
            <a:r>
              <a:rPr lang="zh-TW" altLang="zh-TW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zh-TW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日至</a:t>
            </a:r>
            <a:r>
              <a:rPr lang="en-US" altLang="zh-TW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zh-TW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zh-TW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31</a:t>
            </a:r>
            <a:r>
              <a:rPr lang="zh-TW" altLang="zh-TW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日資料。</a:t>
            </a:r>
          </a:p>
          <a:p>
            <a:pPr lvl="2" algn="just">
              <a:buNone/>
            </a:pPr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1" algn="just"/>
            <a:endParaRPr lang="en-US" altLang="zh-TW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just"/>
            <a:endParaRPr lang="zh-TW" altLang="en-US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694112" y="143858"/>
            <a:ext cx="544988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</a:t>
            </a:r>
            <a:endParaRPr kumimoji="0" lang="en-US" altLang="zh-TW" sz="3200" b="1" dirty="0" smtClean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lvl="0"/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學生校外實習總時數調查表</a:t>
            </a:r>
            <a:endParaRPr kumimoji="0" lang="zh-TW" altLang="zh-TW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endParaRPr kumimoji="0" lang="zh-TW" altLang="en-US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95288" y="115888"/>
            <a:ext cx="3313112" cy="1625600"/>
            <a:chOff x="395536" y="115804"/>
            <a:chExt cx="2778845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423473" y="142781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6-2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表冊定義說明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3558" name="矩形 13"/>
          <p:cNvSpPr>
            <a:spLocks noChangeArrowheads="1"/>
          </p:cNvSpPr>
          <p:nvPr/>
        </p:nvSpPr>
        <p:spPr bwMode="auto">
          <a:xfrm>
            <a:off x="3708400" y="115838"/>
            <a:ext cx="49815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表名：非由教師承接之產學合作資料表</a:t>
            </a:r>
            <a:endParaRPr kumimoji="0" lang="zh-TW" altLang="zh-TW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endParaRPr kumimoji="0" lang="zh-TW" altLang="en-US" sz="3200" b="1" dirty="0">
              <a:solidFill>
                <a:srgbClr val="191919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內容版面配置區 16"/>
          <p:cNvSpPr>
            <a:spLocks noGrp="1"/>
          </p:cNvSpPr>
          <p:nvPr>
            <p:ph idx="1"/>
          </p:nvPr>
        </p:nvSpPr>
        <p:spPr>
          <a:xfrm>
            <a:off x="702322" y="1935163"/>
            <a:ext cx="7614094" cy="4389437"/>
          </a:xfrm>
        </p:spPr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表冊關鍵定義說明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2"/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一般推廣教育課程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課程費用全由學員自行繳納者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請一律填入表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6-1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中，請勿填入表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1-8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及表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6-2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2"/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2"/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填表說明請</a:t>
            </a:r>
            <a:r>
              <a:rPr lang="zh-TW" altLang="en-US" sz="1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參考註冊組網頁→校務基本資料庫</a:t>
            </a:r>
            <a:r>
              <a:rPr lang="zh-TW" altLang="en-US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→各項</a:t>
            </a:r>
            <a:r>
              <a:rPr lang="zh-TW" altLang="en-US" sz="1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表冊填表</a:t>
            </a:r>
            <a:r>
              <a:rPr lang="zh-TW" altLang="en-US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說明→表</a:t>
            </a:r>
            <a:r>
              <a:rPr lang="en-US" altLang="zh-TW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6-2</a:t>
            </a:r>
            <a:r>
              <a:rPr lang="zh-TW" altLang="en-US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非由教師承接之產學合作資料表</a:t>
            </a:r>
            <a:r>
              <a:rPr lang="en-US" altLang="zh-TW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填表說明</a:t>
            </a:r>
            <a:r>
              <a:rPr lang="en-US" altLang="zh-TW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。</a:t>
            </a:r>
            <a:r>
              <a:rPr lang="zh-TW" altLang="en-US" sz="1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網址</a:t>
            </a:r>
            <a:r>
              <a:rPr lang="zh-TW" altLang="en-US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如下：</a:t>
            </a:r>
            <a:r>
              <a:rPr lang="en-US" altLang="zh-TW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  <a:hlinkClick r:id="rId3"/>
              </a:rPr>
              <a:t>http://academic.ntunhs.edu.tw/files/14-1001-11583,r620-1.php</a:t>
            </a:r>
            <a:r>
              <a:rPr lang="zh-TW" altLang="en-US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1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sz="18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lvl="2">
              <a:buNone/>
            </a:pPr>
            <a:endParaRPr lang="en-US" altLang="zh-TW" dirty="0" smtClean="0"/>
          </a:p>
          <a:p>
            <a:pPr lvl="1"/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57158" y="115888"/>
            <a:ext cx="3351242" cy="1625600"/>
            <a:chOff x="363555" y="115804"/>
            <a:chExt cx="2810826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363555" y="214254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6-2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資料提供方式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7" name="內容版面配置區 16"/>
          <p:cNvSpPr>
            <a:spLocks noGrp="1"/>
          </p:cNvSpPr>
          <p:nvPr>
            <p:ph idx="1"/>
          </p:nvPr>
        </p:nvSpPr>
        <p:spPr>
          <a:xfrm>
            <a:off x="868909" y="1741488"/>
            <a:ext cx="7519516" cy="4583112"/>
          </a:xfrm>
        </p:spPr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填報方式說明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1"/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請各學術單位依據產學組提供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Excel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表進行填報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3"/>
            <a:r>
              <a:rPr lang="zh-TW" altLang="en-US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表格填報</a:t>
            </a:r>
            <a:r>
              <a:rPr lang="zh-TW" altLang="en-US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：表 </a:t>
            </a:r>
            <a:r>
              <a:rPr lang="en-US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6-2</a:t>
            </a:r>
            <a:r>
              <a:rPr lang="zh-TW" altLang="en-US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非由教師承接之產學合作資料表</a:t>
            </a:r>
            <a:r>
              <a:rPr lang="en-US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填表格式請參考以下網址</a:t>
            </a:r>
            <a:r>
              <a:rPr lang="en-US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(http://academic.ntunhs.edu.tw/files/14-1001-11583,r620-1.php</a:t>
            </a:r>
            <a:r>
              <a:rPr lang="en-US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lvl="2">
              <a:buNone/>
            </a:pPr>
            <a:endParaRPr lang="en-US" altLang="zh-TW" dirty="0" smtClean="0"/>
          </a:p>
          <a:p>
            <a:pPr lvl="1"/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694112" y="143858"/>
            <a:ext cx="49815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/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表名：非由教師承接之產學合作資料表</a:t>
            </a:r>
            <a:endParaRPr kumimoji="0" lang="zh-TW" altLang="zh-TW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endParaRPr kumimoji="0" lang="zh-TW" altLang="en-US" sz="3200" b="1" dirty="0">
              <a:solidFill>
                <a:srgbClr val="191919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57158" y="115888"/>
            <a:ext cx="3351242" cy="1625600"/>
            <a:chOff x="363555" y="115804"/>
            <a:chExt cx="2810826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363555" y="214254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6-2</a:t>
              </a: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填報注意事項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7" name="內容版面配置區 16"/>
          <p:cNvSpPr>
            <a:spLocks noGrp="1"/>
          </p:cNvSpPr>
          <p:nvPr>
            <p:ph idx="1"/>
          </p:nvPr>
        </p:nvSpPr>
        <p:spPr>
          <a:xfrm>
            <a:off x="868909" y="1935163"/>
            <a:ext cx="7519516" cy="4389437"/>
          </a:xfrm>
        </p:spPr>
        <p:txBody>
          <a:bodyPr/>
          <a:lstStyle/>
          <a:p>
            <a:r>
              <a:rPr lang="zh-TW" altLang="zh-TW" sz="2800" dirty="0"/>
              <a:t>填寫期間</a:t>
            </a:r>
            <a:r>
              <a:rPr lang="zh-TW" altLang="en-US" sz="2800" dirty="0"/>
              <a:t>：</a:t>
            </a:r>
            <a:endParaRPr lang="zh-TW" altLang="zh-TW" sz="2800" dirty="0"/>
          </a:p>
          <a:p>
            <a:pPr lvl="1"/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三月填寫為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學年度，</a:t>
            </a:r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即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日至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12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31</a:t>
            </a:r>
            <a:r>
              <a:rPr lang="zh-TW" altLang="zh-TW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</a:t>
            </a:r>
            <a:r>
              <a:rPr lang="zh-TW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資料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zh-TW" altLang="zh-TW" b="1" dirty="0">
              <a:solidFill>
                <a:srgbClr val="FF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2">
              <a:buNone/>
            </a:pPr>
            <a:endParaRPr lang="en-US" altLang="zh-TW" dirty="0" smtClean="0"/>
          </a:p>
          <a:p>
            <a:pPr lvl="1"/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3716784" y="155569"/>
            <a:ext cx="49815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表名：非由教師承接之產學合作資料表</a:t>
            </a:r>
            <a:endParaRPr kumimoji="0" lang="zh-TW" altLang="zh-TW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endParaRPr kumimoji="0" lang="zh-TW" altLang="en-US" sz="3200" b="1" dirty="0">
              <a:solidFill>
                <a:srgbClr val="191919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0"/>
          <p:cNvSpPr txBox="1">
            <a:spLocks noChangeArrowheads="1"/>
          </p:cNvSpPr>
          <p:nvPr/>
        </p:nvSpPr>
        <p:spPr bwMode="auto">
          <a:xfrm>
            <a:off x="1250950" y="260350"/>
            <a:ext cx="667863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6000" b="1" dirty="0">
                <a:solidFill>
                  <a:schemeClr val="accent3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報   告   大   綱</a:t>
            </a:r>
            <a:endParaRPr kumimoji="0" lang="en-US" altLang="zh-TW" sz="6000" b="1" dirty="0">
              <a:solidFill>
                <a:schemeClr val="accent3">
                  <a:lumMod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E2505E-8566-4690-99C9-0DC204083EF4}" type="slidenum">
              <a:rPr lang="zh-TW" altLang="en-US"/>
              <a:pPr>
                <a:defRPr/>
              </a:pPr>
              <a:t>17</a:t>
            </a:fld>
            <a:endParaRPr lang="zh-TW" altLang="en-US"/>
          </a:p>
        </p:txBody>
      </p:sp>
      <p:graphicFrame>
        <p:nvGraphicFramePr>
          <p:cNvPr id="32" name="資料庫圖表 31"/>
          <p:cNvGraphicFramePr/>
          <p:nvPr>
            <p:extLst>
              <p:ext uri="{D42A27DB-BD31-4B8C-83A1-F6EECF244321}">
                <p14:modId xmlns:p14="http://schemas.microsoft.com/office/powerpoint/2010/main" val="2337296047"/>
              </p:ext>
            </p:extLst>
          </p:nvPr>
        </p:nvGraphicFramePr>
        <p:xfrm>
          <a:off x="1979712" y="1413256"/>
          <a:ext cx="5400000" cy="43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6340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圓角化對角線角落矩形 4"/>
          <p:cNvSpPr/>
          <p:nvPr/>
        </p:nvSpPr>
        <p:spPr>
          <a:xfrm flipH="1">
            <a:off x="683568" y="1268760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pic>
        <p:nvPicPr>
          <p:cNvPr id="8" name="Picture 3" descr="C:\Users\ntunhs\Desktop\1-12-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1880" y="4065999"/>
            <a:ext cx="5831489" cy="2182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ntunhs\Desktop\1-12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476" y="1853504"/>
            <a:ext cx="7056784" cy="207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18</a:t>
            </a:fld>
            <a:endParaRPr lang="zh-TW" altLang="en-US"/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57158" y="115888"/>
            <a:ext cx="3351242" cy="1625600"/>
            <a:chOff x="363555" y="115804"/>
            <a:chExt cx="2810826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363555" y="214254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1-12</a:t>
              </a:r>
              <a:endParaRPr kumimoji="0" lang="en-US" altLang="zh-TW" sz="4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系統操作說明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672781" y="155569"/>
            <a:ext cx="498157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表名：教師專利</a:t>
            </a:r>
            <a:r>
              <a:rPr kumimoji="0" lang="en-US" altLang="zh-TW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/</a:t>
            </a:r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新品種資料表</a:t>
            </a:r>
            <a:endParaRPr kumimoji="0" lang="zh-TW" altLang="en-US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907704" y="4725144"/>
            <a:ext cx="936104" cy="1523240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直線圖說文字 1 17"/>
          <p:cNvSpPr/>
          <p:nvPr/>
        </p:nvSpPr>
        <p:spPr>
          <a:xfrm>
            <a:off x="4395604" y="5461616"/>
            <a:ext cx="3959944" cy="1008112"/>
          </a:xfrm>
          <a:prstGeom prst="borderCallout1">
            <a:avLst>
              <a:gd name="adj1" fmla="val 23237"/>
              <a:gd name="adj2" fmla="val -39554"/>
              <a:gd name="adj3" fmla="val 50727"/>
              <a:gd name="adj4" fmla="val -889"/>
            </a:avLst>
          </a:prstGeom>
          <a:solidFill>
            <a:schemeClr val="bg2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/>
            <a:r>
              <a:rPr lang="zh-TW" altLang="en-US" sz="1400" b="1" dirty="0" smtClean="0">
                <a:solidFill>
                  <a:srgbClr val="FF0000"/>
                </a:solidFill>
              </a:rPr>
              <a:t>若「進度狀況」為「申請中」，請選擇專利申請人類型；若為「已核准」，請選擇專利權利人類型</a:t>
            </a:r>
            <a:endParaRPr lang="en-US" altLang="zh-TW" sz="1400" b="1" dirty="0">
              <a:solidFill>
                <a:srgbClr val="FF0000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18553" y="2492977"/>
            <a:ext cx="1071830" cy="1437423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直線圖說文字 1 19"/>
          <p:cNvSpPr/>
          <p:nvPr/>
        </p:nvSpPr>
        <p:spPr>
          <a:xfrm>
            <a:off x="6186975" y="3923544"/>
            <a:ext cx="2345193" cy="932896"/>
          </a:xfrm>
          <a:prstGeom prst="borderCallout1">
            <a:avLst>
              <a:gd name="adj1" fmla="val -72758"/>
              <a:gd name="adj2" fmla="val 979"/>
              <a:gd name="adj3" fmla="val -3696"/>
              <a:gd name="adj4" fmla="val 77236"/>
            </a:avLst>
          </a:prstGeom>
          <a:solidFill>
            <a:schemeClr val="bg2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2"/>
            <a:r>
              <a:rPr lang="zh-TW" altLang="en-US" sz="1300" b="1" dirty="0" smtClean="0">
                <a:solidFill>
                  <a:srgbClr val="FF0000"/>
                </a:solidFill>
              </a:rPr>
              <a:t>「技術報告代碼」</a:t>
            </a:r>
            <a:r>
              <a:rPr lang="zh-TW" altLang="zh-TW" sz="1300" b="1" dirty="0" smtClean="0">
                <a:solidFill>
                  <a:srgbClr val="FF0000"/>
                </a:solidFill>
              </a:rPr>
              <a:t>代碼為</a:t>
            </a:r>
            <a:r>
              <a:rPr lang="en-US" altLang="zh-TW" sz="1300" b="1" dirty="0" smtClean="0">
                <a:solidFill>
                  <a:srgbClr val="FF0000"/>
                </a:solidFill>
              </a:rPr>
              <a:t>1-6</a:t>
            </a:r>
            <a:r>
              <a:rPr lang="zh-TW" altLang="zh-TW" sz="1300" b="1" dirty="0" smtClean="0">
                <a:solidFill>
                  <a:srgbClr val="FF0000"/>
                </a:solidFill>
              </a:rPr>
              <a:t>；</a:t>
            </a:r>
            <a:r>
              <a:rPr lang="en-US" altLang="zh-TW" sz="1300" b="1" dirty="0" smtClean="0">
                <a:solidFill>
                  <a:srgbClr val="FF0000"/>
                </a:solidFill>
              </a:rPr>
              <a:t/>
            </a:r>
            <a:br>
              <a:rPr lang="en-US" altLang="zh-TW" sz="1300" b="1" dirty="0" smtClean="0">
                <a:solidFill>
                  <a:srgbClr val="FF0000"/>
                </a:solidFill>
              </a:rPr>
            </a:br>
            <a:r>
              <a:rPr lang="zh-TW" altLang="zh-TW" sz="1300" b="1" dirty="0" smtClean="0">
                <a:solidFill>
                  <a:srgbClr val="FF0000"/>
                </a:solidFill>
              </a:rPr>
              <a:t>如無申請技術審查者請選擇『無』</a:t>
            </a:r>
            <a:endParaRPr lang="en-US" altLang="zh-TW" sz="13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pic>
        <p:nvPicPr>
          <p:cNvPr id="2051" name="Picture 3" descr="C:\Users\ntunhs\Desktop\4-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88" y="2163273"/>
            <a:ext cx="7642050" cy="182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19</a:t>
            </a:fld>
            <a:endParaRPr lang="zh-TW" altLang="en-US"/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57158" y="115888"/>
            <a:ext cx="3351242" cy="1625600"/>
            <a:chOff x="363555" y="115804"/>
            <a:chExt cx="2810826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363555" y="214254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4-7</a:t>
              </a:r>
              <a:endParaRPr kumimoji="0" lang="en-US" altLang="zh-TW" sz="4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系統操作說明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1619672" y="2420888"/>
            <a:ext cx="368682" cy="1569921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直線圖說文字 1 17"/>
          <p:cNvSpPr/>
          <p:nvPr/>
        </p:nvSpPr>
        <p:spPr>
          <a:xfrm>
            <a:off x="1187624" y="4509120"/>
            <a:ext cx="4752528" cy="1224136"/>
          </a:xfrm>
          <a:prstGeom prst="borderCallout1">
            <a:avLst>
              <a:gd name="adj1" fmla="val -41616"/>
              <a:gd name="adj2" fmla="val 13027"/>
              <a:gd name="adj3" fmla="val -1829"/>
              <a:gd name="adj4" fmla="val 27051"/>
            </a:avLst>
          </a:prstGeom>
          <a:solidFill>
            <a:schemeClr val="bg2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180975" lvl="2"/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請依實際情形勾選「是」、「否」符合延畢生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不得空白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b="1" dirty="0">
              <a:solidFill>
                <a:srgbClr val="FF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9" name="矩形 13"/>
          <p:cNvSpPr>
            <a:spLocks noChangeArrowheads="1"/>
          </p:cNvSpPr>
          <p:nvPr/>
        </p:nvSpPr>
        <p:spPr bwMode="auto">
          <a:xfrm>
            <a:off x="3708400" y="571480"/>
            <a:ext cx="514988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表名：實習學生人數資料表</a:t>
            </a:r>
            <a:endParaRPr kumimoji="0" lang="zh-TW" altLang="zh-TW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endParaRPr kumimoji="0" lang="zh-TW" altLang="en-US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pic>
        <p:nvPicPr>
          <p:cNvPr id="1026" name="Picture 2" descr="C:\Users\ntunhs\Desktop\4-7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909" y="2060848"/>
            <a:ext cx="7392370" cy="2058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20</a:t>
            </a:fld>
            <a:endParaRPr lang="zh-TW" altLang="en-US"/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57158" y="115888"/>
            <a:ext cx="3351242" cy="1625600"/>
            <a:chOff x="363555" y="115804"/>
            <a:chExt cx="2810826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363555" y="214254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4-7-1</a:t>
              </a:r>
              <a:endParaRPr kumimoji="0" lang="en-US" altLang="zh-TW" sz="4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系統操作說明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5" name="直線圖說文字 1 14"/>
          <p:cNvSpPr/>
          <p:nvPr/>
        </p:nvSpPr>
        <p:spPr>
          <a:xfrm>
            <a:off x="1251705" y="4581128"/>
            <a:ext cx="7009574" cy="1008112"/>
          </a:xfrm>
          <a:prstGeom prst="borderCallout1">
            <a:avLst>
              <a:gd name="adj1" fmla="val -42238"/>
              <a:gd name="adj2" fmla="val 43458"/>
              <a:gd name="adj3" fmla="val -3074"/>
              <a:gd name="adj4" fmla="val 50223"/>
            </a:avLst>
          </a:prstGeom>
          <a:solidFill>
            <a:schemeClr val="bg2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85725" lvl="2" algn="just"/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實習總時數：如資管系二技（日）有</a:t>
            </a:r>
            <a:r>
              <a:rPr lang="en-US" altLang="zh-TW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100</a:t>
            </a:r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個學生在外實習</a:t>
            </a:r>
            <a:r>
              <a:rPr lang="en-US" altLang="zh-TW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50</a:t>
            </a:r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小時，則總時數得填入</a:t>
            </a:r>
            <a:r>
              <a:rPr lang="en-US" altLang="zh-TW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100*50=5,000</a:t>
            </a:r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小時</a:t>
            </a:r>
            <a:endParaRPr lang="en-US" altLang="zh-TW" sz="1100" b="1" dirty="0" smtClean="0">
              <a:solidFill>
                <a:srgbClr val="FF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85725" lvl="2" algn="just"/>
            <a:r>
              <a:rPr lang="zh-TW" altLang="en-US" sz="11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情況一</a:t>
            </a:r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、實習課程</a:t>
            </a:r>
            <a:r>
              <a:rPr lang="en-US" altLang="zh-TW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</a:t>
            </a:r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r>
              <a:rPr lang="en-US" altLang="zh-TW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</a:t>
            </a:r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學分，此</a:t>
            </a:r>
            <a:r>
              <a:rPr lang="en-US" altLang="zh-TW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</a:t>
            </a:r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學分皆為校外實習課程</a:t>
            </a:r>
            <a:endParaRPr lang="en-US" altLang="zh-TW" sz="1100" b="1" dirty="0" smtClean="0">
              <a:solidFill>
                <a:srgbClr val="FF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85725" lvl="2" algn="just"/>
            <a:r>
              <a:rPr lang="zh-TW" altLang="en-US" sz="11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情況</a:t>
            </a:r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二、實習課程</a:t>
            </a:r>
            <a:r>
              <a:rPr lang="en-US" altLang="zh-TW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B</a:t>
            </a:r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r>
              <a:rPr lang="en-US" altLang="zh-TW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</a:t>
            </a:r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學分，其中</a:t>
            </a:r>
            <a:r>
              <a:rPr lang="en-US" altLang="zh-TW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學分為校外實習課程，</a:t>
            </a:r>
            <a:r>
              <a:rPr lang="en-US" altLang="zh-TW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</a:t>
            </a:r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學分為校內課程，則填寫</a:t>
            </a:r>
            <a:r>
              <a:rPr lang="en-US" altLang="zh-TW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學分的校外實習時數。</a:t>
            </a:r>
            <a:endParaRPr lang="en-US" altLang="zh-TW" sz="1100" b="1" dirty="0" smtClean="0">
              <a:solidFill>
                <a:srgbClr val="FF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85725" lvl="2" algn="just"/>
            <a:r>
              <a:rPr lang="zh-TW" altLang="en-US" sz="11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情況二</a:t>
            </a:r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、實習課程</a:t>
            </a:r>
            <a:r>
              <a:rPr lang="en-US" altLang="zh-TW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C</a:t>
            </a:r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r>
              <a:rPr lang="en-US" altLang="zh-TW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0</a:t>
            </a:r>
            <a:r>
              <a:rPr lang="zh-TW" altLang="en-US" sz="11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學分，每週三小時校外實習，則請填寫實習時數。</a:t>
            </a:r>
            <a:endParaRPr lang="en-US" altLang="zh-TW" sz="1100" b="1" dirty="0" smtClean="0">
              <a:solidFill>
                <a:srgbClr val="FF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69923" y="2424953"/>
            <a:ext cx="1368152" cy="1698594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3694112" y="143858"/>
            <a:ext cx="544988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</a:t>
            </a:r>
            <a:endParaRPr kumimoji="0" lang="en-US" altLang="zh-TW" sz="3200" b="1" dirty="0" smtClean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lvl="0"/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學生校外實習總時數調查表</a:t>
            </a:r>
            <a:endParaRPr kumimoji="0" lang="zh-TW" altLang="zh-TW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endParaRPr kumimoji="0" lang="zh-TW" altLang="en-US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621278-8402-4077-A597-9209A319DA02}" type="slidenum">
              <a:rPr lang="zh-TW" altLang="en-US" smtClean="0"/>
              <a:pPr>
                <a:defRPr/>
              </a:pPr>
              <a:t>21</a:t>
            </a:fld>
            <a:endParaRPr lang="zh-TW" altLang="en-US"/>
          </a:p>
        </p:txBody>
      </p:sp>
      <p:sp>
        <p:nvSpPr>
          <p:cNvPr id="5" name="圓角化對角線角落矩形 4"/>
          <p:cNvSpPr/>
          <p:nvPr/>
        </p:nvSpPr>
        <p:spPr>
          <a:xfrm flipH="1">
            <a:off x="684213" y="1196975"/>
            <a:ext cx="7848600" cy="5184775"/>
          </a:xfrm>
          <a:prstGeom prst="round2Diag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solidFill>
                <a:srgbClr val="FF6600"/>
              </a:solidFill>
            </a:endParaRPr>
          </a:p>
        </p:txBody>
      </p:sp>
      <p:grpSp>
        <p:nvGrpSpPr>
          <p:cNvPr id="2" name="群組 19"/>
          <p:cNvGrpSpPr>
            <a:grpSpLocks/>
          </p:cNvGrpSpPr>
          <p:nvPr/>
        </p:nvGrpSpPr>
        <p:grpSpPr bwMode="auto">
          <a:xfrm>
            <a:off x="357158" y="115888"/>
            <a:ext cx="3351242" cy="1625600"/>
            <a:chOff x="363555" y="115804"/>
            <a:chExt cx="2810826" cy="1626389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12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3640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57528" y="188926"/>
              <a:ext cx="2651559" cy="1503578"/>
              <a:chOff x="2197" y="1244"/>
              <a:chExt cx="1392" cy="720"/>
            </a:xfrm>
          </p:grpSpPr>
          <p:sp>
            <p:nvSpPr>
              <p:cNvPr id="23637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23638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23636" name="Rectangle 43"/>
            <p:cNvSpPr>
              <a:spLocks noChangeArrowheads="1"/>
            </p:cNvSpPr>
            <p:nvPr/>
          </p:nvSpPr>
          <p:spPr bwMode="gray">
            <a:xfrm>
              <a:off x="363555" y="214254"/>
              <a:ext cx="2736304" cy="138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4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6-2</a:t>
              </a:r>
              <a:endParaRPr kumimoji="0" lang="en-US" altLang="zh-TW" sz="4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系統操作說明</a:t>
              </a:r>
              <a:endParaRPr kumimoji="0" lang="en-US" altLang="zh-TW" sz="4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672781" y="155569"/>
            <a:ext cx="49815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zh-TW" altLang="en-US" sz="3200" b="1" dirty="0" smtClean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表名：非由教師承接之產學合作資料表</a:t>
            </a:r>
            <a:endParaRPr kumimoji="0" lang="zh-TW" altLang="zh-TW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endParaRPr kumimoji="0" lang="zh-TW" altLang="en-US" sz="3200" b="1" dirty="0">
              <a:solidFill>
                <a:srgbClr val="191919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050" name="Picture 2" descr="C:\Users\ntunhs\Desktop\6-2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356" y="2348873"/>
            <a:ext cx="7198039" cy="1367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ntunhs\Desktop\6-2-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116" y="4425584"/>
            <a:ext cx="7193279" cy="147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直線圖說文字 1 17"/>
          <p:cNvSpPr/>
          <p:nvPr/>
        </p:nvSpPr>
        <p:spPr>
          <a:xfrm>
            <a:off x="702322" y="3789362"/>
            <a:ext cx="3744416" cy="612068"/>
          </a:xfrm>
          <a:prstGeom prst="borderCallout1">
            <a:avLst>
              <a:gd name="adj1" fmla="val -54066"/>
              <a:gd name="adj2" fmla="val 66613"/>
              <a:gd name="adj3" fmla="val -3696"/>
              <a:gd name="adj4" fmla="val 77236"/>
            </a:avLst>
          </a:prstGeom>
          <a:solidFill>
            <a:schemeClr val="bg2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2"/>
            <a:r>
              <a:rPr lang="zh-TW" altLang="en-US" sz="1300" b="1" dirty="0" smtClean="0">
                <a:solidFill>
                  <a:srgbClr val="FF0000"/>
                </a:solidFill>
              </a:rPr>
              <a:t>一般推廣教育課程</a:t>
            </a:r>
            <a:r>
              <a:rPr lang="en-US" altLang="zh-TW" sz="1300" b="1" dirty="0" smtClean="0">
                <a:solidFill>
                  <a:srgbClr val="FF0000"/>
                </a:solidFill>
              </a:rPr>
              <a:t>(</a:t>
            </a:r>
            <a:r>
              <a:rPr lang="zh-TW" altLang="en-US" sz="1300" b="1" dirty="0" smtClean="0">
                <a:solidFill>
                  <a:srgbClr val="FF0000"/>
                </a:solidFill>
              </a:rPr>
              <a:t>課程費用全由學員自行繳納者</a:t>
            </a:r>
            <a:r>
              <a:rPr lang="en-US" altLang="zh-TW" sz="1300" b="1" dirty="0" smtClean="0">
                <a:solidFill>
                  <a:srgbClr val="FF0000"/>
                </a:solidFill>
              </a:rPr>
              <a:t>)</a:t>
            </a:r>
            <a:r>
              <a:rPr lang="zh-TW" altLang="en-US" sz="1300" b="1" dirty="0" smtClean="0">
                <a:solidFill>
                  <a:srgbClr val="FF0000"/>
                </a:solidFill>
              </a:rPr>
              <a:t>一律填入表</a:t>
            </a:r>
            <a:r>
              <a:rPr lang="en-US" altLang="zh-TW" sz="1300" b="1" dirty="0" smtClean="0">
                <a:solidFill>
                  <a:srgbClr val="FF0000"/>
                </a:solidFill>
              </a:rPr>
              <a:t>6-1</a:t>
            </a:r>
            <a:r>
              <a:rPr lang="zh-TW" altLang="en-US" sz="1300" b="1" dirty="0" smtClean="0">
                <a:solidFill>
                  <a:srgbClr val="FF0000"/>
                </a:solidFill>
              </a:rPr>
              <a:t>中。</a:t>
            </a:r>
            <a:endParaRPr lang="en-US" altLang="zh-TW" sz="1300" b="1" dirty="0">
              <a:solidFill>
                <a:srgbClr val="FF0000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555776" y="2492896"/>
            <a:ext cx="648072" cy="1223814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/>
          <p:cNvSpPr/>
          <p:nvPr/>
        </p:nvSpPr>
        <p:spPr>
          <a:xfrm>
            <a:off x="3131840" y="2492896"/>
            <a:ext cx="648072" cy="1223814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直線圖說文字 1 21"/>
          <p:cNvSpPr/>
          <p:nvPr/>
        </p:nvSpPr>
        <p:spPr>
          <a:xfrm>
            <a:off x="4788397" y="3816324"/>
            <a:ext cx="2375891" cy="612068"/>
          </a:xfrm>
          <a:prstGeom prst="borderCallout1">
            <a:avLst>
              <a:gd name="adj1" fmla="val -70155"/>
              <a:gd name="adj2" fmla="val -40987"/>
              <a:gd name="adj3" fmla="val -3696"/>
              <a:gd name="adj4" fmla="val 77236"/>
            </a:avLst>
          </a:prstGeom>
          <a:solidFill>
            <a:schemeClr val="bg2"/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2"/>
            <a:r>
              <a:rPr lang="zh-TW" altLang="en-US" sz="1300" b="1" dirty="0" smtClean="0">
                <a:solidFill>
                  <a:srgbClr val="FF0000"/>
                </a:solidFill>
              </a:rPr>
              <a:t>新增一欄位</a:t>
            </a:r>
            <a:endParaRPr lang="en-US" altLang="zh-TW" sz="1300" b="1" dirty="0" smtClean="0">
              <a:solidFill>
                <a:srgbClr val="FF0000"/>
              </a:solidFill>
            </a:endParaRPr>
          </a:p>
          <a:p>
            <a:pPr lvl="2"/>
            <a:r>
              <a:rPr lang="zh-TW" altLang="en-US" sz="1300" b="1" dirty="0" smtClean="0">
                <a:solidFill>
                  <a:srgbClr val="FF0000"/>
                </a:solidFill>
              </a:rPr>
              <a:t>「計畫主持人類型」</a:t>
            </a:r>
            <a:endParaRPr lang="en-US" altLang="zh-TW" sz="13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39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539FF0-3E7C-427F-ABBE-3981D883AC43}" type="slidenum">
              <a:rPr lang="zh-TW" altLang="en-US" smtClean="0"/>
              <a:pPr>
                <a:defRPr/>
              </a:pPr>
              <a:t>22</a:t>
            </a:fld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2928926" y="2819941"/>
            <a:ext cx="429476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8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補充說明</a:t>
            </a:r>
            <a:endParaRPr lang="zh-TW" altLang="en-US" sz="8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85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圓角化同側角落矩形 9"/>
          <p:cNvSpPr/>
          <p:nvPr/>
        </p:nvSpPr>
        <p:spPr>
          <a:xfrm rot="10800000" flipV="1">
            <a:off x="192732" y="3140968"/>
            <a:ext cx="8640762" cy="3276550"/>
          </a:xfrm>
          <a:prstGeom prst="round2Same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TW" altLang="zh-TW" sz="1600" b="1" dirty="0">
                <a:solidFill>
                  <a:srgbClr val="0070C0"/>
                </a:solidFill>
                <a:latin typeface="+mj-ea"/>
                <a:ea typeface="+mj-ea"/>
              </a:rPr>
              <a:t>符合專科以上產學合作實施辦法第三條第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1</a:t>
            </a:r>
            <a:r>
              <a:rPr lang="zh-TW" altLang="zh-TW" sz="1600" b="1" dirty="0">
                <a:solidFill>
                  <a:srgbClr val="0070C0"/>
                </a:solidFill>
                <a:latin typeface="+mj-ea"/>
                <a:ea typeface="+mj-ea"/>
              </a:rPr>
              <a:t>項</a:t>
            </a:r>
            <a:endParaRPr lang="zh-TW" altLang="zh-TW" sz="1600" dirty="0">
              <a:solidFill>
                <a:srgbClr val="0070C0"/>
              </a:solidFill>
              <a:latin typeface="+mj-ea"/>
              <a:ea typeface="+mj-ea"/>
            </a:endParaRPr>
          </a:p>
          <a:p>
            <a:r>
              <a:rPr lang="zh-TW" altLang="zh-TW" sz="1600" dirty="0">
                <a:solidFill>
                  <a:srgbClr val="0070C0"/>
                </a:solidFill>
                <a:latin typeface="+mj-ea"/>
                <a:ea typeface="+mj-ea"/>
              </a:rPr>
              <a:t>□ 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 A1 </a:t>
            </a:r>
            <a:r>
              <a:rPr lang="zh-TW" altLang="zh-TW" sz="1600" b="1" dirty="0">
                <a:solidFill>
                  <a:srgbClr val="0070C0"/>
                </a:solidFill>
                <a:latin typeface="+mj-ea"/>
                <a:ea typeface="+mj-ea"/>
              </a:rPr>
              <a:t>專題研究</a:t>
            </a:r>
            <a:endParaRPr lang="zh-TW" altLang="zh-TW" sz="1600" dirty="0">
              <a:solidFill>
                <a:srgbClr val="0070C0"/>
              </a:solidFill>
              <a:latin typeface="+mj-ea"/>
              <a:ea typeface="+mj-ea"/>
            </a:endParaRPr>
          </a:p>
          <a:p>
            <a:r>
              <a:rPr lang="zh-TW" altLang="zh-TW" sz="1600" dirty="0">
                <a:solidFill>
                  <a:srgbClr val="0070C0"/>
                </a:solidFill>
                <a:latin typeface="+mj-ea"/>
                <a:ea typeface="+mj-ea"/>
              </a:rPr>
              <a:t>□ 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 A2 </a:t>
            </a:r>
            <a:r>
              <a:rPr lang="zh-TW" altLang="zh-TW" sz="1600" b="1" dirty="0">
                <a:solidFill>
                  <a:srgbClr val="0070C0"/>
                </a:solidFill>
                <a:latin typeface="+mj-ea"/>
                <a:ea typeface="+mj-ea"/>
              </a:rPr>
              <a:t>物質交換</a:t>
            </a:r>
            <a:endParaRPr lang="zh-TW" altLang="zh-TW" sz="1600" dirty="0">
              <a:solidFill>
                <a:srgbClr val="0070C0"/>
              </a:solidFill>
              <a:latin typeface="+mj-ea"/>
              <a:ea typeface="+mj-ea"/>
            </a:endParaRPr>
          </a:p>
          <a:p>
            <a:r>
              <a:rPr lang="zh-TW" altLang="zh-TW" sz="1600" dirty="0">
                <a:solidFill>
                  <a:srgbClr val="0070C0"/>
                </a:solidFill>
                <a:latin typeface="+mj-ea"/>
                <a:ea typeface="+mj-ea"/>
              </a:rPr>
              <a:t>□ 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 A3 </a:t>
            </a:r>
            <a:r>
              <a:rPr lang="zh-TW" altLang="zh-TW" sz="1600" b="1" dirty="0">
                <a:solidFill>
                  <a:srgbClr val="0070C0"/>
                </a:solidFill>
                <a:latin typeface="+mj-ea"/>
                <a:ea typeface="+mj-ea"/>
              </a:rPr>
              <a:t>檢測檢驗</a:t>
            </a:r>
            <a:endParaRPr lang="zh-TW" altLang="zh-TW" sz="1600" dirty="0">
              <a:solidFill>
                <a:srgbClr val="0070C0"/>
              </a:solidFill>
              <a:latin typeface="+mj-ea"/>
              <a:ea typeface="+mj-ea"/>
            </a:endParaRPr>
          </a:p>
          <a:p>
            <a:r>
              <a:rPr lang="zh-TW" altLang="zh-TW" sz="1600" dirty="0">
                <a:solidFill>
                  <a:srgbClr val="0070C0"/>
                </a:solidFill>
                <a:latin typeface="+mj-ea"/>
                <a:ea typeface="+mj-ea"/>
              </a:rPr>
              <a:t>□ 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 A4 </a:t>
            </a:r>
            <a:r>
              <a:rPr lang="zh-TW" altLang="zh-TW" sz="1600" b="1" dirty="0">
                <a:solidFill>
                  <a:srgbClr val="0070C0"/>
                </a:solidFill>
                <a:latin typeface="+mj-ea"/>
                <a:ea typeface="+mj-ea"/>
              </a:rPr>
              <a:t>技術服務</a:t>
            </a:r>
            <a:endParaRPr lang="zh-TW" altLang="zh-TW" sz="1600" dirty="0">
              <a:solidFill>
                <a:srgbClr val="0070C0"/>
              </a:solidFill>
              <a:latin typeface="+mj-ea"/>
              <a:ea typeface="+mj-ea"/>
            </a:endParaRPr>
          </a:p>
          <a:p>
            <a:r>
              <a:rPr lang="zh-TW" altLang="zh-TW" sz="1600" dirty="0">
                <a:solidFill>
                  <a:srgbClr val="0070C0"/>
                </a:solidFill>
                <a:latin typeface="+mj-ea"/>
                <a:ea typeface="+mj-ea"/>
              </a:rPr>
              <a:t>□ 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 A5 </a:t>
            </a:r>
            <a:r>
              <a:rPr lang="zh-TW" altLang="zh-TW" sz="1600" b="1" dirty="0">
                <a:solidFill>
                  <a:srgbClr val="0070C0"/>
                </a:solidFill>
                <a:latin typeface="+mj-ea"/>
                <a:ea typeface="+mj-ea"/>
              </a:rPr>
              <a:t>諮詢顧問</a:t>
            </a:r>
            <a:endParaRPr lang="zh-TW" altLang="zh-TW" sz="1600" dirty="0">
              <a:solidFill>
                <a:srgbClr val="0070C0"/>
              </a:solidFill>
              <a:latin typeface="+mj-ea"/>
              <a:ea typeface="+mj-ea"/>
            </a:endParaRPr>
          </a:p>
          <a:p>
            <a:r>
              <a:rPr lang="zh-TW" altLang="zh-TW" sz="1600" dirty="0">
                <a:solidFill>
                  <a:srgbClr val="0070C0"/>
                </a:solidFill>
                <a:latin typeface="+mj-ea"/>
                <a:ea typeface="+mj-ea"/>
              </a:rPr>
              <a:t>□ 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 A6 </a:t>
            </a:r>
            <a:r>
              <a:rPr lang="zh-TW" altLang="zh-TW" sz="1600" b="1" dirty="0">
                <a:solidFill>
                  <a:srgbClr val="0070C0"/>
                </a:solidFill>
                <a:latin typeface="+mj-ea"/>
                <a:ea typeface="+mj-ea"/>
              </a:rPr>
              <a:t>專利申請</a:t>
            </a:r>
            <a:endParaRPr lang="zh-TW" altLang="zh-TW" sz="1600" dirty="0">
              <a:solidFill>
                <a:srgbClr val="0070C0"/>
              </a:solidFill>
              <a:latin typeface="+mj-ea"/>
              <a:ea typeface="+mj-ea"/>
            </a:endParaRPr>
          </a:p>
          <a:p>
            <a:r>
              <a:rPr lang="zh-TW" altLang="zh-TW" sz="1600" dirty="0">
                <a:solidFill>
                  <a:srgbClr val="0070C0"/>
                </a:solidFill>
                <a:latin typeface="+mj-ea"/>
                <a:ea typeface="+mj-ea"/>
              </a:rPr>
              <a:t>□ 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 A7 </a:t>
            </a:r>
            <a:r>
              <a:rPr lang="zh-TW" altLang="zh-TW" sz="1600" b="1" dirty="0">
                <a:solidFill>
                  <a:srgbClr val="0070C0"/>
                </a:solidFill>
                <a:latin typeface="+mj-ea"/>
                <a:ea typeface="+mj-ea"/>
              </a:rPr>
              <a:t>技術移轉</a:t>
            </a:r>
            <a:endParaRPr lang="zh-TW" altLang="zh-TW" sz="1600" dirty="0">
              <a:solidFill>
                <a:srgbClr val="0070C0"/>
              </a:solidFill>
              <a:latin typeface="+mj-ea"/>
              <a:ea typeface="+mj-ea"/>
            </a:endParaRPr>
          </a:p>
          <a:p>
            <a:r>
              <a:rPr lang="zh-TW" altLang="zh-TW" sz="1600" dirty="0">
                <a:solidFill>
                  <a:srgbClr val="0070C0"/>
                </a:solidFill>
                <a:latin typeface="+mj-ea"/>
                <a:ea typeface="+mj-ea"/>
              </a:rPr>
              <a:t>□ 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 A8 </a:t>
            </a:r>
            <a:r>
              <a:rPr lang="zh-TW" altLang="zh-TW" sz="1600" b="1" dirty="0">
                <a:solidFill>
                  <a:srgbClr val="0070C0"/>
                </a:solidFill>
                <a:latin typeface="+mj-ea"/>
                <a:ea typeface="+mj-ea"/>
              </a:rPr>
              <a:t>創新育成</a:t>
            </a:r>
            <a:endParaRPr lang="zh-TW" altLang="zh-TW" sz="1600" dirty="0">
              <a:solidFill>
                <a:srgbClr val="0070C0"/>
              </a:solidFill>
              <a:latin typeface="+mj-ea"/>
              <a:ea typeface="+mj-ea"/>
            </a:endParaRPr>
          </a:p>
          <a:p>
            <a:r>
              <a:rPr lang="zh-TW" altLang="zh-TW" sz="1600" dirty="0">
                <a:solidFill>
                  <a:srgbClr val="0070C0"/>
                </a:solidFill>
                <a:latin typeface="+mj-ea"/>
                <a:ea typeface="+mj-ea"/>
              </a:rPr>
              <a:t>□ 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 A9 </a:t>
            </a:r>
            <a:r>
              <a:rPr lang="zh-TW" altLang="zh-TW" sz="1600" b="1" dirty="0">
                <a:solidFill>
                  <a:srgbClr val="0070C0"/>
                </a:solidFill>
                <a:latin typeface="+mj-ea"/>
                <a:ea typeface="+mj-ea"/>
              </a:rPr>
              <a:t>其他</a:t>
            </a:r>
            <a:endParaRPr lang="zh-TW" altLang="zh-TW" sz="1600" dirty="0">
              <a:solidFill>
                <a:srgbClr val="0070C0"/>
              </a:solidFill>
              <a:latin typeface="+mj-ea"/>
              <a:ea typeface="+mj-ea"/>
            </a:endParaRPr>
          </a:p>
          <a:p>
            <a:pPr marL="0" indent="0">
              <a:buFont typeface="Arial" pitchFamily="34" charset="0"/>
              <a:buNone/>
            </a:pP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41139" y="1845507"/>
            <a:ext cx="8229600" cy="1223452"/>
          </a:xfrm>
        </p:spPr>
        <p:txBody>
          <a:bodyPr/>
          <a:lstStyle/>
          <a:p>
            <a:r>
              <a:rPr lang="zh-TW" altLang="zh-TW" sz="1600" b="1" dirty="0">
                <a:latin typeface="+mj-ea"/>
                <a:ea typeface="+mj-ea"/>
              </a:rPr>
              <a:t>專案</a:t>
            </a:r>
            <a:r>
              <a:rPr lang="zh-TW" altLang="zh-TW" sz="1600" b="1" dirty="0" smtClean="0">
                <a:latin typeface="+mj-ea"/>
                <a:ea typeface="+mj-ea"/>
              </a:rPr>
              <a:t>類型：</a:t>
            </a:r>
            <a:r>
              <a:rPr lang="zh-TW" altLang="en-US" sz="1600" b="1" dirty="0" smtClean="0">
                <a:latin typeface="+mj-ea"/>
                <a:ea typeface="+mj-ea"/>
              </a:rPr>
              <a:t>選擇</a:t>
            </a:r>
            <a:r>
              <a:rPr lang="zh-TW" altLang="zh-TW" sz="1600" b="1" dirty="0" smtClean="0">
                <a:latin typeface="+mj-ea"/>
                <a:ea typeface="+mj-ea"/>
              </a:rPr>
              <a:t>「</a:t>
            </a:r>
            <a:r>
              <a:rPr lang="zh-TW" altLang="zh-TW" sz="1600" b="1" dirty="0">
                <a:solidFill>
                  <a:srgbClr val="008000"/>
                </a:solidFill>
                <a:latin typeface="+mj-ea"/>
                <a:ea typeface="+mj-ea"/>
              </a:rPr>
              <a:t>政府產學計畫</a:t>
            </a:r>
            <a:r>
              <a:rPr lang="zh-TW" altLang="zh-TW" sz="1600" b="1" dirty="0">
                <a:latin typeface="+mj-ea"/>
                <a:ea typeface="+mj-ea"/>
              </a:rPr>
              <a:t>」、「</a:t>
            </a:r>
            <a:r>
              <a:rPr lang="zh-TW" altLang="zh-TW" sz="1600" b="1" dirty="0">
                <a:solidFill>
                  <a:srgbClr val="008000"/>
                </a:solidFill>
                <a:latin typeface="+mj-ea"/>
                <a:ea typeface="+mj-ea"/>
              </a:rPr>
              <a:t>企業產學計畫</a:t>
            </a:r>
            <a:r>
              <a:rPr lang="en-US" altLang="zh-TW" sz="1600" b="1" dirty="0">
                <a:solidFill>
                  <a:srgbClr val="008000"/>
                </a:solidFill>
                <a:latin typeface="+mj-ea"/>
                <a:ea typeface="+mj-ea"/>
              </a:rPr>
              <a:t>(</a:t>
            </a:r>
            <a:r>
              <a:rPr lang="zh-TW" altLang="zh-TW" sz="1600" b="1" dirty="0">
                <a:solidFill>
                  <a:srgbClr val="008000"/>
                </a:solidFill>
                <a:latin typeface="+mj-ea"/>
                <a:ea typeface="+mj-ea"/>
              </a:rPr>
              <a:t>含公營及私人企業</a:t>
            </a:r>
            <a:r>
              <a:rPr lang="en-US" altLang="zh-TW" sz="1600" b="1" dirty="0">
                <a:solidFill>
                  <a:srgbClr val="008000"/>
                </a:solidFill>
                <a:latin typeface="+mj-ea"/>
                <a:ea typeface="+mj-ea"/>
              </a:rPr>
              <a:t>)</a:t>
            </a:r>
            <a:r>
              <a:rPr lang="zh-TW" altLang="zh-TW" sz="1600" b="1" dirty="0">
                <a:latin typeface="+mj-ea"/>
                <a:ea typeface="+mj-ea"/>
              </a:rPr>
              <a:t>」、「</a:t>
            </a:r>
            <a:r>
              <a:rPr lang="zh-TW" altLang="zh-TW" sz="1600" b="1" dirty="0">
                <a:solidFill>
                  <a:srgbClr val="008000"/>
                </a:solidFill>
                <a:latin typeface="+mj-ea"/>
                <a:ea typeface="+mj-ea"/>
              </a:rPr>
              <a:t>企業產學合作基礎</a:t>
            </a:r>
            <a:r>
              <a:rPr lang="en-US" altLang="zh-TW" sz="1600" b="1" dirty="0">
                <a:solidFill>
                  <a:srgbClr val="008000"/>
                </a:solidFill>
                <a:latin typeface="+mj-ea"/>
                <a:ea typeface="+mj-ea"/>
              </a:rPr>
              <a:t>/</a:t>
            </a:r>
            <a:r>
              <a:rPr lang="zh-TW" altLang="zh-TW" sz="1600" b="1" dirty="0">
                <a:solidFill>
                  <a:srgbClr val="008000"/>
                </a:solidFill>
                <a:latin typeface="+mj-ea"/>
                <a:ea typeface="+mj-ea"/>
              </a:rPr>
              <a:t>環境建構之補助計畫</a:t>
            </a:r>
            <a:r>
              <a:rPr lang="zh-TW" altLang="zh-TW" sz="1600" b="1" dirty="0">
                <a:latin typeface="+mj-ea"/>
                <a:ea typeface="+mj-ea"/>
              </a:rPr>
              <a:t>」、「</a:t>
            </a:r>
            <a:r>
              <a:rPr lang="zh-TW" altLang="zh-TW" sz="1600" b="1" dirty="0">
                <a:solidFill>
                  <a:srgbClr val="008000"/>
                </a:solidFill>
                <a:latin typeface="+mj-ea"/>
                <a:ea typeface="+mj-ea"/>
              </a:rPr>
              <a:t>其他單位</a:t>
            </a:r>
            <a:r>
              <a:rPr lang="en-US" altLang="zh-TW" sz="1600" b="1" dirty="0">
                <a:solidFill>
                  <a:srgbClr val="008000"/>
                </a:solidFill>
                <a:latin typeface="+mj-ea"/>
                <a:ea typeface="+mj-ea"/>
              </a:rPr>
              <a:t>-</a:t>
            </a:r>
            <a:r>
              <a:rPr lang="zh-TW" altLang="zh-TW" sz="1600" b="1" dirty="0">
                <a:solidFill>
                  <a:srgbClr val="008000"/>
                </a:solidFill>
                <a:latin typeface="+mj-ea"/>
                <a:ea typeface="+mj-ea"/>
              </a:rPr>
              <a:t>產學計畫</a:t>
            </a:r>
            <a:r>
              <a:rPr lang="zh-TW" altLang="zh-TW" sz="1600" b="1" dirty="0">
                <a:latin typeface="+mj-ea"/>
                <a:ea typeface="+mj-ea"/>
              </a:rPr>
              <a:t>」及「</a:t>
            </a:r>
            <a:r>
              <a:rPr lang="zh-TW" altLang="zh-TW" sz="1600" b="1" dirty="0">
                <a:solidFill>
                  <a:srgbClr val="008000"/>
                </a:solidFill>
                <a:latin typeface="+mj-ea"/>
                <a:ea typeface="+mj-ea"/>
              </a:rPr>
              <a:t>其他單位產學合作基礎</a:t>
            </a:r>
            <a:r>
              <a:rPr lang="en-US" altLang="zh-TW" sz="1600" b="1" dirty="0">
                <a:solidFill>
                  <a:srgbClr val="008000"/>
                </a:solidFill>
                <a:latin typeface="+mj-ea"/>
                <a:ea typeface="+mj-ea"/>
              </a:rPr>
              <a:t>/</a:t>
            </a:r>
            <a:r>
              <a:rPr lang="zh-TW" altLang="zh-TW" sz="1600" b="1" dirty="0">
                <a:solidFill>
                  <a:srgbClr val="008000"/>
                </a:solidFill>
                <a:latin typeface="+mj-ea"/>
                <a:ea typeface="+mj-ea"/>
              </a:rPr>
              <a:t>環境建構之補助計畫</a:t>
            </a:r>
            <a:r>
              <a:rPr lang="zh-TW" altLang="zh-TW" sz="1600" b="1" dirty="0">
                <a:latin typeface="+mj-ea"/>
                <a:ea typeface="+mj-ea"/>
              </a:rPr>
              <a:t>」</a:t>
            </a:r>
            <a:r>
              <a:rPr lang="zh-TW" altLang="zh-TW" sz="1600" b="1" dirty="0" smtClean="0">
                <a:latin typeface="+mj-ea"/>
                <a:ea typeface="+mj-ea"/>
              </a:rPr>
              <a:t>時</a:t>
            </a:r>
            <a:r>
              <a:rPr lang="zh-TW" altLang="en-US" sz="1600" b="1" dirty="0" smtClean="0">
                <a:latin typeface="+mj-ea"/>
                <a:ea typeface="+mj-ea"/>
              </a:rPr>
              <a:t>，新增</a:t>
            </a:r>
            <a:r>
              <a:rPr lang="zh-TW" altLang="en-US" sz="1800" b="1" dirty="0" smtClean="0">
                <a:solidFill>
                  <a:srgbClr val="0000FF"/>
                </a:solidFill>
                <a:latin typeface="+mj-ea"/>
                <a:ea typeface="+mj-ea"/>
              </a:rPr>
              <a:t>必填</a:t>
            </a:r>
            <a:r>
              <a:rPr lang="zh-TW" altLang="zh-TW" sz="1600" b="1" dirty="0" smtClean="0"/>
              <a:t>「</a:t>
            </a:r>
            <a:r>
              <a:rPr lang="zh-TW" altLang="en-US" sz="1600" b="1" dirty="0" smtClean="0">
                <a:solidFill>
                  <a:srgbClr val="C00000"/>
                </a:solidFill>
              </a:rPr>
              <a:t>計劃性質</a:t>
            </a:r>
            <a:r>
              <a:rPr lang="zh-TW" altLang="zh-TW" sz="1600" b="1" dirty="0" smtClean="0"/>
              <a:t>」</a:t>
            </a:r>
            <a:r>
              <a:rPr lang="zh-TW" altLang="en-US" sz="1600" b="1" dirty="0" smtClean="0"/>
              <a:t>項目</a:t>
            </a:r>
            <a:r>
              <a:rPr lang="en-US" altLang="zh-TW" sz="1600" b="1" dirty="0" smtClean="0">
                <a:solidFill>
                  <a:srgbClr val="FF0000"/>
                </a:solidFill>
              </a:rPr>
              <a:t>(</a:t>
            </a:r>
            <a:r>
              <a:rPr lang="zh-TW" altLang="en-US" sz="1600" b="1" dirty="0" smtClean="0">
                <a:solidFill>
                  <a:srgbClr val="FF0000"/>
                </a:solidFill>
              </a:rPr>
              <a:t>可複選</a:t>
            </a:r>
            <a:r>
              <a:rPr lang="en-US" altLang="zh-TW" sz="1600" b="1" dirty="0" smtClean="0">
                <a:solidFill>
                  <a:srgbClr val="FF0000"/>
                </a:solidFill>
              </a:rPr>
              <a:t>)</a:t>
            </a:r>
            <a:r>
              <a:rPr lang="zh-TW" altLang="en-US" sz="1600" b="1" dirty="0" smtClean="0"/>
              <a:t>。</a:t>
            </a:r>
            <a:endParaRPr lang="zh-TW" altLang="en-US" sz="1800" u="sng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endParaRPr lang="en-US" altLang="zh-TW" sz="1600" b="1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539FF0-3E7C-427F-ABBE-3981D883AC43}" type="slidenum">
              <a:rPr lang="zh-TW" altLang="en-US" smtClean="0"/>
              <a:pPr>
                <a:defRPr/>
              </a:pPr>
              <a:t>23</a:t>
            </a:fld>
            <a:endParaRPr lang="zh-TW" altLang="en-US"/>
          </a:p>
        </p:txBody>
      </p: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4530749" y="3378858"/>
            <a:ext cx="4320381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符合專科以上產學合作實施辦法第三條第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2</a:t>
            </a: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項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□ 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B1 </a:t>
            </a: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學生及合作機構人員各類教育培訓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□ 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B2 </a:t>
            </a: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研習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□ 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B3 </a:t>
            </a: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研討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□ 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B4 </a:t>
            </a: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實習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□ 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B5 </a:t>
            </a: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訓練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□ 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B6 </a:t>
            </a: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其他</a:t>
            </a:r>
            <a:endParaRPr lang="en-US" altLang="zh-TW" sz="1600" b="1" dirty="0">
              <a:solidFill>
                <a:srgbClr val="0070C0"/>
              </a:solidFill>
              <a:latin typeface="+mj-ea"/>
              <a:ea typeface="+mj-ea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TW" sz="1600" b="1" dirty="0">
              <a:solidFill>
                <a:srgbClr val="0070C0"/>
              </a:solidFill>
              <a:latin typeface="+mj-ea"/>
              <a:ea typeface="+mj-ea"/>
            </a:endParaRPr>
          </a:p>
          <a:p>
            <a:pPr marL="342900" indent="-342900" eaLnBrk="1" hangingPunct="1">
              <a:spcBef>
                <a:spcPct val="0"/>
              </a:spcBef>
              <a:buFontTx/>
              <a:buNone/>
            </a:pP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□ 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C </a:t>
            </a: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符合專科以上產學合作實施辦法第三條</a:t>
            </a:r>
            <a:r>
              <a:rPr lang="zh-TW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第 </a:t>
            </a:r>
            <a:r>
              <a:rPr lang="en-US" altLang="zh-TW" sz="1600" b="1" dirty="0" smtClean="0">
                <a:solidFill>
                  <a:srgbClr val="0070C0"/>
                </a:solidFill>
                <a:latin typeface="+mj-ea"/>
                <a:ea typeface="+mj-ea"/>
              </a:rPr>
              <a:t>3</a:t>
            </a:r>
            <a:r>
              <a:rPr lang="zh-TW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項</a:t>
            </a:r>
            <a:endParaRPr lang="en-US" altLang="zh-TW" sz="1600" b="1" dirty="0" smtClean="0">
              <a:solidFill>
                <a:srgbClr val="0070C0"/>
              </a:solidFill>
              <a:latin typeface="+mj-ea"/>
              <a:ea typeface="+mj-ea"/>
            </a:endParaRPr>
          </a:p>
          <a:p>
            <a:pPr marL="342900" indent="-342900" eaLnBrk="1" hangingPunct="1">
              <a:spcBef>
                <a:spcPct val="0"/>
              </a:spcBef>
              <a:buFontTx/>
              <a:buNone/>
            </a:pP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     </a:t>
            </a:r>
            <a:r>
              <a:rPr lang="en-US" altLang="zh-TW" sz="1600" b="1" dirty="0" smtClean="0">
                <a:solidFill>
                  <a:srgbClr val="0070C0"/>
                </a:solidFill>
                <a:latin typeface="+mj-ea"/>
                <a:ea typeface="+mj-ea"/>
              </a:rPr>
              <a:t>(</a:t>
            </a:r>
            <a:r>
              <a:rPr lang="zh-TW" altLang="en-US" sz="1600" b="1" dirty="0">
                <a:solidFill>
                  <a:srgbClr val="0070C0"/>
                </a:solidFill>
                <a:latin typeface="+mj-ea"/>
                <a:ea typeface="+mj-ea"/>
              </a:rPr>
              <a:t>其他有關學校智慧財產權益之運用事項</a:t>
            </a:r>
            <a:r>
              <a:rPr lang="en-US" altLang="zh-TW" sz="1600" b="1" dirty="0">
                <a:solidFill>
                  <a:srgbClr val="0070C0"/>
                </a:solidFill>
                <a:latin typeface="+mj-ea"/>
                <a:ea typeface="+mj-ea"/>
              </a:rPr>
              <a:t>)</a:t>
            </a:r>
            <a:endParaRPr lang="zh-TW" altLang="en-US" sz="1600" b="1" dirty="0">
              <a:solidFill>
                <a:srgbClr val="0070C0"/>
              </a:solidFill>
              <a:latin typeface="+mj-ea"/>
              <a:ea typeface="+mj-ea"/>
            </a:endParaRPr>
          </a:p>
        </p:txBody>
      </p:sp>
      <p:sp>
        <p:nvSpPr>
          <p:cNvPr id="13" name="Rectangle 43"/>
          <p:cNvSpPr>
            <a:spLocks noChangeArrowheads="1"/>
          </p:cNvSpPr>
          <p:nvPr/>
        </p:nvSpPr>
        <p:spPr bwMode="gray">
          <a:xfrm>
            <a:off x="357158" y="214290"/>
            <a:ext cx="3262392" cy="1631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0" lang="zh-TW" altLang="en-US" sz="4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表</a:t>
            </a:r>
            <a:r>
              <a:rPr kumimoji="0" lang="en-US" altLang="zh-TW" sz="4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1-8</a:t>
            </a:r>
          </a:p>
          <a:p>
            <a:pPr algn="ctr"/>
            <a:r>
              <a:rPr kumimoji="0" lang="zh-TW" altLang="en-US" sz="28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表冊定義與</a:t>
            </a:r>
            <a:endParaRPr kumimoji="0" lang="en-US" altLang="zh-TW" sz="2800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kumimoji="0" lang="zh-TW" altLang="en-US" sz="28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填報說明</a:t>
            </a:r>
            <a:endParaRPr kumimoji="0" lang="en-US" altLang="zh-TW" sz="2800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4" name="群組 19"/>
          <p:cNvGrpSpPr>
            <a:grpSpLocks/>
          </p:cNvGrpSpPr>
          <p:nvPr/>
        </p:nvGrpSpPr>
        <p:grpSpPr bwMode="auto">
          <a:xfrm>
            <a:off x="357158" y="115888"/>
            <a:ext cx="3351242" cy="1729619"/>
            <a:chOff x="363555" y="115804"/>
            <a:chExt cx="2810826" cy="1730458"/>
          </a:xfrm>
        </p:grpSpPr>
        <p:grpSp>
          <p:nvGrpSpPr>
            <p:cNvPr id="15" name="Group 17"/>
            <p:cNvGrpSpPr>
              <a:grpSpLocks/>
            </p:cNvGrpSpPr>
            <p:nvPr/>
          </p:nvGrpSpPr>
          <p:grpSpPr bwMode="auto">
            <a:xfrm>
              <a:off x="395536" y="115804"/>
              <a:ext cx="2778845" cy="1626389"/>
              <a:chOff x="336" y="1440"/>
              <a:chExt cx="1392" cy="720"/>
            </a:xfrm>
          </p:grpSpPr>
          <p:sp>
            <p:nvSpPr>
              <p:cNvPr id="20" name="AutoShape 18"/>
              <p:cNvSpPr>
                <a:spLocks noChangeArrowheads="1"/>
              </p:cNvSpPr>
              <p:nvPr/>
            </p:nvSpPr>
            <p:spPr bwMode="gray">
              <a:xfrm>
                <a:off x="336" y="1440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dist="45791" dir="2021404" algn="ctr" rotWithShape="0">
                  <a:srgbClr val="DDDDDD"/>
                </a:outerShdw>
              </a:effectLst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+mn-lt"/>
                  <a:ea typeface="+mn-ea"/>
                </a:endParaRPr>
              </a:p>
            </p:txBody>
          </p:sp>
          <p:sp>
            <p:nvSpPr>
              <p:cNvPr id="21" name="Rectangle 19"/>
              <p:cNvSpPr>
                <a:spLocks noChangeArrowheads="1"/>
              </p:cNvSpPr>
              <p:nvPr/>
            </p:nvSpPr>
            <p:spPr bwMode="gray">
              <a:xfrm>
                <a:off x="336" y="1536"/>
                <a:ext cx="258" cy="33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F0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16" name="Group 20"/>
            <p:cNvGrpSpPr>
              <a:grpSpLocks/>
            </p:cNvGrpSpPr>
            <p:nvPr/>
          </p:nvGrpSpPr>
          <p:grpSpPr bwMode="auto">
            <a:xfrm>
              <a:off x="457529" y="188927"/>
              <a:ext cx="2651560" cy="1503579"/>
              <a:chOff x="2197" y="1244"/>
              <a:chExt cx="1392" cy="720"/>
            </a:xfrm>
          </p:grpSpPr>
          <p:sp>
            <p:nvSpPr>
              <p:cNvPr id="18" name="AutoShape 21"/>
              <p:cNvSpPr>
                <a:spLocks noChangeArrowheads="1"/>
              </p:cNvSpPr>
              <p:nvPr/>
            </p:nvSpPr>
            <p:spPr bwMode="gray">
              <a:xfrm>
                <a:off x="2197" y="1244"/>
                <a:ext cx="1392" cy="72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  <p:sp>
            <p:nvSpPr>
              <p:cNvPr id="19" name="Rectangle 22"/>
              <p:cNvSpPr>
                <a:spLocks noChangeArrowheads="1"/>
              </p:cNvSpPr>
              <p:nvPr/>
            </p:nvSpPr>
            <p:spPr bwMode="gray">
              <a:xfrm>
                <a:off x="2244" y="1314"/>
                <a:ext cx="258" cy="33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kumimoji="0" lang="zh-TW" altLang="en-US">
                  <a:solidFill>
                    <a:srgbClr val="00B050"/>
                  </a:solidFill>
                  <a:latin typeface="華康中圓體" pitchFamily="49" charset="-120"/>
                  <a:ea typeface="華康中圓體" pitchFamily="49" charset="-120"/>
                </a:endParaRPr>
              </a:p>
            </p:txBody>
          </p:sp>
        </p:grpSp>
        <p:sp>
          <p:nvSpPr>
            <p:cNvPr id="17" name="Rectangle 43"/>
            <p:cNvSpPr>
              <a:spLocks noChangeArrowheads="1"/>
            </p:cNvSpPr>
            <p:nvPr/>
          </p:nvSpPr>
          <p:spPr bwMode="gray">
            <a:xfrm>
              <a:off x="363555" y="214254"/>
              <a:ext cx="2736304" cy="1632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</a:t>
              </a:r>
              <a:r>
                <a:rPr kumimoji="0" lang="en-US" altLang="zh-TW" sz="40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1-8</a:t>
              </a:r>
            </a:p>
            <a:p>
              <a:pPr algn="ctr"/>
              <a:r>
                <a:rPr kumimoji="0" lang="zh-TW" altLang="en-US" sz="2800" b="1" dirty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表冊定義與</a:t>
              </a:r>
              <a:endParaRPr kumimoji="0" lang="en-US" altLang="zh-TW" sz="28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r>
                <a:rPr kumimoji="0" lang="zh-TW" altLang="en-US" sz="2800" b="1" dirty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填報</a:t>
              </a:r>
              <a:r>
                <a:rPr kumimoji="0" lang="zh-TW" altLang="en-US" sz="2800" b="1" dirty="0" smtClean="0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</a:rPr>
                <a:t>說明</a:t>
              </a:r>
              <a:endParaRPr kumimoji="0" lang="en-US" altLang="zh-TW" sz="28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3851919" y="313140"/>
            <a:ext cx="49815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zh-TW" altLang="en-US" sz="3200" b="1" dirty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表名：</a:t>
            </a:r>
            <a:r>
              <a:rPr kumimoji="0" lang="zh-TW" altLang="zh-TW" sz="3200" b="1" dirty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教師承接政府部門計畫案、產學計畫案及技術服務案資料</a:t>
            </a:r>
            <a:r>
              <a:rPr kumimoji="0" lang="en-US" altLang="zh-TW" sz="3200" b="1" dirty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3200" b="1" dirty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計畫案</a:t>
            </a:r>
            <a:r>
              <a:rPr kumimoji="0" lang="en-US" altLang="zh-TW" sz="3200" b="1" dirty="0">
                <a:solidFill>
                  <a:srgbClr val="19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)</a:t>
            </a:r>
            <a:endParaRPr kumimoji="0" lang="zh-TW" altLang="en-US" sz="3200" b="1" dirty="0">
              <a:solidFill>
                <a:srgbClr val="19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2418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539FF0-3E7C-427F-ABBE-3981D883AC43}" type="slidenum">
              <a:rPr lang="zh-TW" altLang="en-US" smtClean="0"/>
              <a:pPr>
                <a:defRPr/>
              </a:pPr>
              <a:t>24</a:t>
            </a:fld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2928926" y="2819941"/>
            <a:ext cx="303429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8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</a:t>
            </a:r>
            <a:r>
              <a:rPr lang="zh-TW" altLang="en-US" sz="8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8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&amp;</a:t>
            </a:r>
            <a:r>
              <a:rPr lang="zh-TW" altLang="en-US" sz="8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8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</a:t>
            </a:r>
            <a:endParaRPr lang="zh-TW" altLang="en-US" sz="8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539FF0-3E7C-427F-ABBE-3981D883AC43}" type="slidenum">
              <a:rPr lang="zh-TW" altLang="en-US" smtClean="0"/>
              <a:pPr>
                <a:defRPr/>
              </a:pPr>
              <a:t>25</a:t>
            </a:fld>
            <a:endParaRPr lang="zh-TW" altLang="en-US"/>
          </a:p>
        </p:txBody>
      </p:sp>
      <p:sp>
        <p:nvSpPr>
          <p:cNvPr id="5" name="內容版面配置區 1"/>
          <p:cNvSpPr>
            <a:spLocks noGrp="1"/>
          </p:cNvSpPr>
          <p:nvPr>
            <p:ph idx="1"/>
          </p:nvPr>
        </p:nvSpPr>
        <p:spPr>
          <a:xfrm>
            <a:off x="119063" y="-142900"/>
            <a:ext cx="8905875" cy="2952751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altLang="zh-TW" sz="7200" dirty="0" smtClean="0"/>
          </a:p>
          <a:p>
            <a:pPr algn="ctr" eaLnBrk="1" hangingPunct="1">
              <a:buFont typeface="Arial" charset="0"/>
              <a:buNone/>
            </a:pPr>
            <a:endParaRPr lang="en-US" altLang="zh-TW" sz="7200" dirty="0" smtClean="0"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buFont typeface="Arial" charset="0"/>
              <a:buNone/>
            </a:pPr>
            <a:r>
              <a:rPr lang="zh-TW" altLang="en-US" sz="8800" b="1" dirty="0" smtClean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感謝聆聽</a:t>
            </a:r>
            <a:endParaRPr lang="en-US" altLang="zh-TW" sz="8800" b="1" dirty="0" smtClean="0">
              <a:solidFill>
                <a:srgbClr val="9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流線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流線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4164</TotalTime>
  <Words>1514</Words>
  <Application>Microsoft Office PowerPoint</Application>
  <PresentationFormat>如螢幕大小 (4:3)</PresentationFormat>
  <Paragraphs>221</Paragraphs>
  <Slides>25</Slides>
  <Notes>21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25</vt:i4>
      </vt:variant>
    </vt:vector>
  </HeadingPairs>
  <TitlesOfParts>
    <vt:vector size="35" baseType="lpstr">
      <vt:lpstr>Constantia</vt:lpstr>
      <vt:lpstr>Calibri</vt:lpstr>
      <vt:lpstr>標楷體</vt:lpstr>
      <vt:lpstr>華康中圓體</vt:lpstr>
      <vt:lpstr>Times New Roman</vt:lpstr>
      <vt:lpstr>新細明體</vt:lpstr>
      <vt:lpstr>Wingdings 2</vt:lpstr>
      <vt:lpstr>Arial</vt:lpstr>
      <vt:lpstr>微軟正黑體</vt:lpstr>
      <vt:lpstr>流線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Administrator</dc:creator>
  <cp:lastModifiedBy>user</cp:lastModifiedBy>
  <cp:revision>670</cp:revision>
  <dcterms:created xsi:type="dcterms:W3CDTF">2011-08-15T05:45:54Z</dcterms:created>
  <dcterms:modified xsi:type="dcterms:W3CDTF">2015-03-03T01:07:52Z</dcterms:modified>
</cp:coreProperties>
</file>